
<file path=[Content_Types].xml><?xml version="1.0" encoding="utf-8"?>
<Types xmlns="http://schemas.openxmlformats.org/package/2006/content-types">
  <Default Extension="jpeg" ContentType="image/jpe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7"/>
  </p:notesMasterIdLst>
  <p:sldIdLst>
    <p:sldId id="257" r:id="rId3"/>
    <p:sldId id="259" r:id="rId4"/>
    <p:sldId id="289" r:id="rId5"/>
    <p:sldId id="290" r:id="rId6"/>
    <p:sldId id="291" r:id="rId7"/>
    <p:sldId id="292" r:id="rId8"/>
    <p:sldId id="293" r:id="rId9"/>
    <p:sldId id="357" r:id="rId10"/>
    <p:sldId id="264" r:id="rId11"/>
    <p:sldId id="294" r:id="rId12"/>
    <p:sldId id="295" r:id="rId13"/>
    <p:sldId id="296" r:id="rId14"/>
    <p:sldId id="336" r:id="rId15"/>
    <p:sldId id="297" r:id="rId16"/>
    <p:sldId id="298" r:id="rId17"/>
    <p:sldId id="301" r:id="rId18"/>
    <p:sldId id="383" r:id="rId19"/>
    <p:sldId id="331" r:id="rId20"/>
    <p:sldId id="333" r:id="rId21"/>
    <p:sldId id="332" r:id="rId22"/>
    <p:sldId id="334" r:id="rId23"/>
    <p:sldId id="335" r:id="rId24"/>
    <p:sldId id="337" r:id="rId25"/>
    <p:sldId id="338" r:id="rId26"/>
    <p:sldId id="339" r:id="rId27"/>
    <p:sldId id="340" r:id="rId28"/>
    <p:sldId id="341" r:id="rId29"/>
    <p:sldId id="306" r:id="rId30"/>
    <p:sldId id="309" r:id="rId31"/>
    <p:sldId id="307" r:id="rId32"/>
    <p:sldId id="308" r:id="rId33"/>
    <p:sldId id="342" r:id="rId34"/>
    <p:sldId id="344" r:id="rId35"/>
    <p:sldId id="277"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7F61"/>
    <a:srgbClr val="7F4928"/>
    <a:srgbClr val="4C4847"/>
    <a:srgbClr val="7F5E47"/>
    <a:srgbClr val="292726"/>
    <a:srgbClr val="D19B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09"/>
    <p:restoredTop sz="94659"/>
  </p:normalViewPr>
  <p:slideViewPr>
    <p:cSldViewPr snapToGrid="0" snapToObjects="1">
      <p:cViewPr>
        <p:scale>
          <a:sx n="76" d="100"/>
          <a:sy n="76" d="100"/>
        </p:scale>
        <p:origin x="144" y="1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BD3CF-0099-B043-B735-1DD7079FD624}"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F78A49-849C-4449-AA5D-3DAD7DF50605}"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smtClean="0"/>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smtClean="0"/>
              <a:t>单击此处编辑母版副标题样式</a:t>
            </a:r>
            <a:endParaRPr kumimoji="1" lang="zh-CN" altLang="en-US"/>
          </a:p>
        </p:txBody>
      </p:sp>
      <p:sp>
        <p:nvSpPr>
          <p:cNvPr id="4" name="日期占位符 3"/>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pic>
        <p:nvPicPr>
          <p:cNvPr id="1034" name="图片 6"/>
          <p:cNvPicPr>
            <a:picLocks noChangeAspect="1"/>
          </p:cNvPicPr>
          <p:nvPr userDrawn="1"/>
        </p:nvPicPr>
        <p:blipFill>
          <a:blip r:embed="rId2"/>
          <a:stretch>
            <a:fillRect/>
          </a:stretch>
        </p:blipFill>
        <p:spPr>
          <a:xfrm>
            <a:off x="9377680" y="130493"/>
            <a:ext cx="2362200" cy="581025"/>
          </a:xfrm>
          <a:prstGeom prst="rect">
            <a:avLst/>
          </a:prstGeom>
          <a:noFill/>
          <a:ln w="9525">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p:txBody>
          <a:bodyPr vert="eaVert"/>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smtClean="0"/>
              <a:t>单击此处编辑母版标题样式</a:t>
            </a:r>
            <a:endParaRPr kumimoji="1" lang="zh-CN" altLang="en-US"/>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200"/>
            </a:lvl1p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p:txBody>
          <a:bodyPr/>
          <a:lstStyle>
            <a:lvl1pPr>
              <a:lnSpc>
                <a:spcPct val="150000"/>
              </a:lnSpc>
              <a:defRPr sz="2400"/>
            </a:lvl1pPr>
            <a:lvl2pPr>
              <a:lnSpc>
                <a:spcPct val="150000"/>
              </a:lnSpc>
              <a:defRPr sz="2400"/>
            </a:lvl2pPr>
            <a:lvl3pPr>
              <a:lnSpc>
                <a:spcPct val="150000"/>
              </a:lnSpc>
              <a:defRPr sz="2400"/>
            </a:lvl3pPr>
            <a:lvl4pPr>
              <a:lnSpc>
                <a:spcPct val="150000"/>
              </a:lnSpc>
              <a:defRPr sz="2400"/>
            </a:lvl4pPr>
            <a:lvl5pPr>
              <a:lnSpc>
                <a:spcPct val="150000"/>
              </a:lnSpc>
              <a:defRPr sz="2400"/>
            </a:lvl5p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4" name="日期占位符 3"/>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smtClean="0"/>
              <a:t>单击此处编辑母版文本样式</a:t>
            </a:r>
            <a:endParaRPr kumimoji="1" lang="zh-CN" altLang="en-US" smtClean="0"/>
          </a:p>
        </p:txBody>
      </p:sp>
      <p:sp>
        <p:nvSpPr>
          <p:cNvPr id="4" name="日期占位符 3"/>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5" name="日期占位符 4"/>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smtClean="0"/>
              <a:t>单击此处编辑母版文本样式</a:t>
            </a:r>
            <a:endParaRPr kumimoji="1"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smtClean="0"/>
              <a:t>单击此处编辑母版文本样式</a:t>
            </a:r>
            <a:endParaRPr kumimoji="1"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7" name="日期占位符 6"/>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mtClean="0"/>
              <a:t>单击此处编辑母版标题样式</a:t>
            </a:r>
            <a:endParaRPr kumimoji="1" lang="zh-CN" altLang="en-US"/>
          </a:p>
        </p:txBody>
      </p:sp>
      <p:sp>
        <p:nvSpPr>
          <p:cNvPr id="3" name="日期占位符 2"/>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smtClean="0"/>
              <a:t>单击此处编辑母版文本样式</a:t>
            </a:r>
            <a:endParaRPr kumimoji="1" lang="zh-CN" altLang="en-US" smtClean="0"/>
          </a:p>
        </p:txBody>
      </p:sp>
      <p:sp>
        <p:nvSpPr>
          <p:cNvPr id="5" name="日期占位符 4"/>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smtClean="0"/>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smtClean="0"/>
              <a:t>单击此处编辑母版文本样式</a:t>
            </a:r>
            <a:endParaRPr kumimoji="1" lang="zh-CN" altLang="en-US" smtClean="0"/>
          </a:p>
        </p:txBody>
      </p:sp>
      <p:sp>
        <p:nvSpPr>
          <p:cNvPr id="5" name="日期占位符 4"/>
          <p:cNvSpPr>
            <a:spLocks noGrp="1"/>
          </p:cNvSpPr>
          <p:nvPr>
            <p:ph type="dt" sz="half" idx="10"/>
          </p:nvPr>
        </p:nvSpPr>
        <p:spPr/>
        <p:txBody>
          <a:bodyPr/>
          <a:lstStyle/>
          <a:p>
            <a:fld id="{8DED254C-3A05-EA40-BDF2-EFE76EE4BE29}"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77C9C184-FB4E-1A40-9E05-3E3E61BA91BB}"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smtClean="0"/>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smtClean="0"/>
              <a:t>单击此处编辑母版文本样式</a:t>
            </a:r>
            <a:endParaRPr kumimoji="1" lang="zh-CN" altLang="en-US" smtClean="0"/>
          </a:p>
          <a:p>
            <a:pPr lvl="1"/>
            <a:r>
              <a:rPr kumimoji="1" lang="zh-CN" altLang="en-US" smtClean="0"/>
              <a:t>二级</a:t>
            </a:r>
            <a:endParaRPr kumimoji="1" lang="zh-CN" altLang="en-US" smtClean="0"/>
          </a:p>
          <a:p>
            <a:pPr lvl="2"/>
            <a:r>
              <a:rPr kumimoji="1" lang="zh-CN" altLang="en-US" smtClean="0"/>
              <a:t>三级</a:t>
            </a:r>
            <a:endParaRPr kumimoji="1" lang="zh-CN" altLang="en-US" smtClean="0"/>
          </a:p>
          <a:p>
            <a:pPr lvl="3"/>
            <a:r>
              <a:rPr kumimoji="1" lang="zh-CN" altLang="en-US" smtClean="0"/>
              <a:t>四级</a:t>
            </a:r>
            <a:endParaRPr kumimoji="1" lang="zh-CN" altLang="en-US" smtClean="0"/>
          </a:p>
          <a:p>
            <a:pPr lvl="4"/>
            <a:r>
              <a:rPr kumimoji="1" lang="zh-CN" altLang="en-US" smtClean="0"/>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ED254C-3A05-EA40-BDF2-EFE76EE4BE29}"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9C184-FB4E-1A40-9E05-3E3E61BA91BB}" type="slidenum">
              <a:rPr kumimoji="1" lang="zh-CN" altLang="en-US" smtClean="0"/>
            </a:fld>
            <a:endParaRPr kumimoji="1" lang="zh-CN" altLang="en-US"/>
          </a:p>
        </p:txBody>
      </p:sp>
      <p:pic>
        <p:nvPicPr>
          <p:cNvPr id="1034" name="图片 6"/>
          <p:cNvPicPr>
            <a:picLocks noChangeAspect="1"/>
          </p:cNvPicPr>
          <p:nvPr userDrawn="1"/>
        </p:nvPicPr>
        <p:blipFill>
          <a:blip r:embed="rId12"/>
          <a:stretch>
            <a:fillRect/>
          </a:stretch>
        </p:blipFill>
        <p:spPr>
          <a:xfrm>
            <a:off x="9349740" y="131128"/>
            <a:ext cx="2362200" cy="5810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1.tiff"/></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4.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tags" Target="../tags/tag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2.tiff"/></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1.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cstate="email"/>
          <a:srcRect l="-1692" t="-298"/>
          <a:stretch>
            <a:fillRect/>
          </a:stretch>
        </p:blipFill>
        <p:spPr>
          <a:xfrm>
            <a:off x="5454958" y="0"/>
            <a:ext cx="6761426" cy="6858000"/>
          </a:xfrm>
          <a:prstGeom prst="rect">
            <a:avLst/>
          </a:prstGeom>
        </p:spPr>
      </p:pic>
      <p:sp>
        <p:nvSpPr>
          <p:cNvPr id="4" name="矩形 4"/>
          <p:cNvSpPr/>
          <p:nvPr/>
        </p:nvSpPr>
        <p:spPr>
          <a:xfrm>
            <a:off x="0" y="56"/>
            <a:ext cx="9107424" cy="6898753"/>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6126480" y="0"/>
                </a:lnTo>
                <a:lnTo>
                  <a:pt x="9290304" y="6898753"/>
                </a:lnTo>
                <a:lnTo>
                  <a:pt x="0" y="6880465"/>
                </a:lnTo>
                <a:lnTo>
                  <a:pt x="0" y="0"/>
                </a:lnTo>
                <a:close/>
              </a:path>
            </a:pathLst>
          </a:custGeom>
          <a:solidFill>
            <a:srgbClr val="292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p:nvSpPr>
        <p:spPr>
          <a:xfrm>
            <a:off x="0" y="1664208"/>
            <a:ext cx="6693408" cy="3161186"/>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 name="connsiteX0-11" fmla="*/ 0 w 9290304"/>
              <a:gd name="connsiteY0-12" fmla="*/ 0 h 6898753"/>
              <a:gd name="connsiteX1-13" fmla="*/ 7294114 w 9290304"/>
              <a:gd name="connsiteY1-14" fmla="*/ 39910 h 6898753"/>
              <a:gd name="connsiteX2-15" fmla="*/ 9290304 w 9290304"/>
              <a:gd name="connsiteY2-16" fmla="*/ 6898753 h 6898753"/>
              <a:gd name="connsiteX3-17" fmla="*/ 0 w 9290304"/>
              <a:gd name="connsiteY3-18" fmla="*/ 6880465 h 6898753"/>
              <a:gd name="connsiteX4-19" fmla="*/ 0 w 9290304"/>
              <a:gd name="connsiteY4-2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7294114" y="39910"/>
                </a:lnTo>
                <a:lnTo>
                  <a:pt x="9290304" y="6898753"/>
                </a:lnTo>
                <a:lnTo>
                  <a:pt x="0" y="6880465"/>
                </a:lnTo>
                <a:lnTo>
                  <a:pt x="0" y="0"/>
                </a:lnTo>
                <a:close/>
              </a:path>
            </a:pathLst>
          </a:custGeom>
          <a:solidFill>
            <a:srgbClr val="7F5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标题 1"/>
          <p:cNvSpPr txBox="1"/>
          <p:nvPr/>
        </p:nvSpPr>
        <p:spPr>
          <a:xfrm>
            <a:off x="614354" y="2008950"/>
            <a:ext cx="3719902" cy="185524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lnSpc>
                <a:spcPct val="100000"/>
              </a:lnSpc>
            </a:pPr>
            <a:endParaRPr lang="en-US" sz="48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8" name="副标题 2"/>
          <p:cNvSpPr txBox="1"/>
          <p:nvPr/>
        </p:nvSpPr>
        <p:spPr>
          <a:xfrm>
            <a:off x="679450" y="3889375"/>
            <a:ext cx="5473700" cy="498475"/>
          </a:xfrm>
          <a:prstGeom prst="rect">
            <a:avLst/>
          </a:prstGeom>
          <a:solidFill>
            <a:srgbClr val="7F5E47"/>
          </a:solidFill>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marL="0" indent="0" algn="l">
              <a:buNone/>
            </a:pPr>
            <a:r>
              <a:rPr lang="en-US" sz="2000" b="1" dirty="0" smtClean="0">
                <a:solidFill>
                  <a:schemeClr val="bg1"/>
                </a:solidFill>
                <a:latin typeface="黑体" panose="02010609060101010101" charset="-122"/>
                <a:ea typeface="黑体" panose="02010609060101010101" charset="-122"/>
                <a:cs typeface="Hiragino Sans GB W3" charset="-122"/>
              </a:rPr>
              <a:t>Tourism policies and regulations</a:t>
            </a:r>
            <a:endParaRPr lang="en-US" sz="2000" b="1" dirty="0" smtClean="0">
              <a:solidFill>
                <a:schemeClr val="bg1"/>
              </a:solidFill>
              <a:latin typeface="黑体" panose="02010609060101010101" charset="-122"/>
              <a:ea typeface="黑体" panose="02010609060101010101" charset="-122"/>
              <a:cs typeface="Hiragino Sans GB W3" charset="-122"/>
            </a:endParaRPr>
          </a:p>
        </p:txBody>
      </p:sp>
      <p:sp>
        <p:nvSpPr>
          <p:cNvPr id="14" name="文本框 13"/>
          <p:cNvSpPr txBox="1"/>
          <p:nvPr/>
        </p:nvSpPr>
        <p:spPr>
          <a:xfrm>
            <a:off x="505134" y="2713336"/>
            <a:ext cx="5216652" cy="922020"/>
          </a:xfrm>
          <a:prstGeom prst="rect">
            <a:avLst/>
          </a:prstGeom>
          <a:noFill/>
        </p:spPr>
        <p:txBody>
          <a:bodyPr wrap="square" rtlCol="0">
            <a:spAutoFit/>
          </a:bodyPr>
          <a:lstStyle/>
          <a:p>
            <a:pPr algn="just">
              <a:lnSpc>
                <a:spcPct val="100000"/>
              </a:lnSpc>
            </a:pPr>
            <a:r>
              <a:rPr lang="zh-CN" altLang="en-US" sz="5400" dirty="0" smtClean="0">
                <a:solidFill>
                  <a:schemeClr val="bg1"/>
                </a:solidFill>
                <a:latin typeface="Hiragino Sans GB W6" charset="-122"/>
                <a:ea typeface="Hiragino Sans GB W6" charset="-122"/>
                <a:cs typeface="Hiragino Sans GB W6" charset="-122"/>
              </a:rPr>
              <a:t>旅游政策与法规</a:t>
            </a:r>
            <a:endParaRPr lang="zh-CN" altLang="en-US" sz="5400" dirty="0" smtClean="0">
              <a:solidFill>
                <a:schemeClr val="bg1"/>
              </a:solidFill>
              <a:latin typeface="Hiragino Sans GB W6" charset="-122"/>
              <a:ea typeface="Hiragino Sans GB W6" charset="-122"/>
              <a:cs typeface="Hiragino Sans GB W6" charset="-122"/>
            </a:endParaRPr>
          </a:p>
        </p:txBody>
      </p:sp>
      <p:sp>
        <p:nvSpPr>
          <p:cNvPr id="15" name="副标题 2"/>
          <p:cNvSpPr txBox="1"/>
          <p:nvPr/>
        </p:nvSpPr>
        <p:spPr>
          <a:xfrm>
            <a:off x="679506" y="5540462"/>
            <a:ext cx="5679294" cy="230320"/>
          </a:xfrm>
          <a:prstGeom prst="rect">
            <a:avLst/>
          </a:prstGeom>
          <a:noFill/>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marL="0" indent="0">
              <a:buNone/>
            </a:pPr>
            <a:r>
              <a:rPr lang="zh-CN" altLang="en-US" b="1" dirty="0" smtClean="0">
                <a:solidFill>
                  <a:srgbClr val="AB7F61"/>
                </a:solidFill>
                <a:latin typeface="Hiragino Sans GB W3" charset="-122"/>
                <a:ea typeface="Hiragino Sans GB W3" charset="-122"/>
                <a:cs typeface="Hiragino Sans GB W3" charset="-122"/>
              </a:rPr>
              <a:t>授课人：杨晚华      </a:t>
            </a:r>
            <a:endParaRPr lang="zh-CN" altLang="en-US" b="1" dirty="0" smtClean="0">
              <a:solidFill>
                <a:srgbClr val="AB7F61"/>
              </a:solidFill>
              <a:latin typeface="Hiragino Sans GB W3" charset="-122"/>
              <a:ea typeface="Hiragino Sans GB W3" charset="-122"/>
              <a:cs typeface="Hiragino Sans GB W3" charset="-122"/>
            </a:endParaRPr>
          </a:p>
        </p:txBody>
      </p:sp>
      <p:sp>
        <p:nvSpPr>
          <p:cNvPr id="16" name="副标题 2"/>
          <p:cNvSpPr txBox="1"/>
          <p:nvPr/>
        </p:nvSpPr>
        <p:spPr>
          <a:xfrm>
            <a:off x="687508" y="1961703"/>
            <a:ext cx="2379724" cy="498268"/>
          </a:xfrm>
          <a:prstGeom prst="rect">
            <a:avLst/>
          </a:prstGeom>
          <a:noFill/>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marL="0" indent="0">
              <a:buNone/>
            </a:pPr>
            <a:r>
              <a:rPr lang="zh-CN" altLang="en-US" sz="1400" dirty="0" smtClean="0">
                <a:solidFill>
                  <a:srgbClr val="D19B77"/>
                </a:solidFill>
                <a:latin typeface="微软雅黑" panose="020B0503020204020204" charset="-122"/>
                <a:ea typeface="微软雅黑" panose="020B0503020204020204" charset="-122"/>
                <a:cs typeface="微软雅黑" panose="020B0503020204020204" charset="-122"/>
              </a:rPr>
              <a:t>｜专业法律知识｜</a:t>
            </a:r>
            <a:endParaRPr lang="en-US" sz="1400" dirty="0">
              <a:solidFill>
                <a:srgbClr val="D19B77"/>
              </a:solidFill>
              <a:latin typeface="微软雅黑" panose="020B0503020204020204" charset="-122"/>
              <a:ea typeface="微软雅黑" panose="020B0503020204020204" charset="-122"/>
              <a:cs typeface="微软雅黑" panose="020B0503020204020204" charset="-122"/>
            </a:endParaRPr>
          </a:p>
        </p:txBody>
      </p:sp>
      <p:pic>
        <p:nvPicPr>
          <p:cNvPr id="1034" name="图片 6"/>
          <p:cNvPicPr>
            <a:picLocks noChangeAspect="1"/>
          </p:cNvPicPr>
          <p:nvPr userDrawn="1"/>
        </p:nvPicPr>
        <p:blipFill>
          <a:blip r:embed="rId2"/>
          <a:stretch>
            <a:fillRect/>
          </a:stretch>
        </p:blipFill>
        <p:spPr>
          <a:xfrm>
            <a:off x="9727565" y="-317"/>
            <a:ext cx="2362200" cy="581025"/>
          </a:xfrm>
          <a:prstGeom prst="rect">
            <a:avLst/>
          </a:prstGeom>
          <a:noFill/>
          <a:ln w="9525">
            <a:noFill/>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1"/>
          <p:cNvSpPr txBox="1"/>
          <p:nvPr/>
        </p:nvSpPr>
        <p:spPr>
          <a:xfrm>
            <a:off x="1056640" y="1129030"/>
            <a:ext cx="5676900" cy="645160"/>
          </a:xfrm>
          <a:prstGeom prst="rect">
            <a:avLst/>
          </a:prstGeom>
          <a:noFill/>
        </p:spPr>
        <p:txBody>
          <a:bodyPr wrap="none">
            <a:spAutoFit/>
          </a:bodyPr>
          <a:lstStyle/>
          <a:p>
            <a:pPr marR="0" defTabSz="914400" eaLnBrk="0" hangingPunct="0">
              <a:buClrTx/>
              <a:buSzTx/>
              <a:buFontTx/>
              <a:defRPr/>
            </a:pPr>
            <a:r>
              <a:rPr kumimoji="0" lang="zh-CN" altLang="en-US" sz="3600" b="1" kern="1200" cap="none" spc="0" normalizeH="0" baseline="0" noProof="0"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n-cs"/>
              </a:rPr>
              <a:t>一、合同的概念与法律特征</a:t>
            </a:r>
            <a:endParaRPr kumimoji="0" lang="zh-CN" altLang="en-US" sz="3600" b="1" kern="1200" cap="none" spc="0" normalizeH="0" baseline="0" noProof="0"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n-cs"/>
            </a:endParaRPr>
          </a:p>
        </p:txBody>
      </p:sp>
      <p:sp>
        <p:nvSpPr>
          <p:cNvPr id="3" name="TextBox 2"/>
          <p:cNvSpPr txBox="1"/>
          <p:nvPr/>
        </p:nvSpPr>
        <p:spPr>
          <a:xfrm>
            <a:off x="1871980" y="2827020"/>
            <a:ext cx="7381240" cy="460375"/>
          </a:xfrm>
          <a:prstGeom prst="rect">
            <a:avLst/>
          </a:prstGeom>
          <a:noFill/>
        </p:spPr>
        <p:txBody>
          <a:bodyPr wrap="none">
            <a:spAutoFit/>
          </a:bodyPr>
          <a:lstStyle/>
          <a:p>
            <a:pPr marR="0" defTabSz="914400" eaLnBrk="0" hangingPunct="0">
              <a:buClrTx/>
              <a:buSzTx/>
              <a:buFontTx/>
              <a:defRPr/>
            </a:pP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合同</a:t>
            </a:r>
            <a:r>
              <a:rPr kumimoji="0" lang="en-US" altLang="zh-CN" sz="2400" b="1" kern="1200" cap="none" spc="0" normalizeH="0" baseline="0" noProof="0" dirty="0">
                <a:solidFill>
                  <a:schemeClr val="accent5">
                    <a:lumMod val="50000"/>
                  </a:schemeClr>
                </a:solidFill>
                <a:latin typeface="楷体_GB2312" pitchFamily="49" charset="-122"/>
                <a:ea typeface="楷体_GB2312" pitchFamily="49" charset="-122"/>
                <a:cs typeface="+mn-cs"/>
              </a:rPr>
              <a:t>(contact)</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，是双方当事人意思表示一致的协议。</a:t>
            </a:r>
            <a:endParaRPr kumimoji="0" lang="zh-CN" altLang="en-US" sz="2400" kern="1200" cap="none" spc="0" normalizeH="0" baseline="0" noProof="0" dirty="0">
              <a:solidFill>
                <a:schemeClr val="accent5">
                  <a:lumMod val="50000"/>
                </a:schemeClr>
              </a:solidFill>
              <a:latin typeface="楷体_GB2312" pitchFamily="49" charset="-122"/>
              <a:ea typeface="楷体_GB2312" pitchFamily="49" charset="-122"/>
              <a:cs typeface="+mn-cs"/>
            </a:endParaRPr>
          </a:p>
        </p:txBody>
      </p:sp>
      <p:sp>
        <p:nvSpPr>
          <p:cNvPr id="4" name="TextBox 3"/>
          <p:cNvSpPr txBox="1"/>
          <p:nvPr/>
        </p:nvSpPr>
        <p:spPr>
          <a:xfrm>
            <a:off x="1752600" y="3391535"/>
            <a:ext cx="7620000" cy="1753235"/>
          </a:xfrm>
          <a:prstGeom prst="rect">
            <a:avLst/>
          </a:prstGeom>
          <a:noFill/>
        </p:spPr>
        <p:txBody>
          <a:bodyPr>
            <a:spAutoFit/>
          </a:bodyPr>
          <a:lstStyle/>
          <a:p>
            <a:pPr marR="0" defTabSz="914400" eaLnBrk="0" hangingPunct="0">
              <a:lnSpc>
                <a:spcPct val="150000"/>
              </a:lnSpc>
              <a:buClrTx/>
              <a:buSzTx/>
              <a:buFontTx/>
              <a:defRPr/>
            </a:pPr>
            <a:r>
              <a:rPr kumimoji="0" lang="en-US" altLang="zh-CN" sz="2400" b="1" kern="1200" cap="none" spc="0" normalizeH="0" baseline="0" noProof="0" dirty="0">
                <a:solidFill>
                  <a:schemeClr val="accent5">
                    <a:lumMod val="50000"/>
                  </a:schemeClr>
                </a:solidFill>
                <a:latin typeface="楷体_GB2312" pitchFamily="49" charset="-122"/>
                <a:ea typeface="楷体_GB2312" pitchFamily="49" charset="-122"/>
                <a:cs typeface="+mn-cs"/>
              </a:rPr>
              <a:t>《</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合同法</a:t>
            </a:r>
            <a:r>
              <a:rPr kumimoji="0" lang="en-US" altLang="zh-CN" sz="2400" b="1" kern="1200" cap="none" spc="0" normalizeH="0" baseline="0" noProof="0" dirty="0">
                <a:solidFill>
                  <a:schemeClr val="accent5">
                    <a:lumMod val="50000"/>
                  </a:schemeClr>
                </a:solidFill>
                <a:latin typeface="楷体_GB2312" pitchFamily="49" charset="-122"/>
                <a:ea typeface="楷体_GB2312" pitchFamily="49" charset="-122"/>
                <a:cs typeface="+mn-cs"/>
              </a:rPr>
              <a:t>》</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第</a:t>
            </a:r>
            <a:r>
              <a:rPr kumimoji="0" lang="en-US" altLang="zh-CN" sz="2400" b="1" kern="1200" cap="none" spc="0" normalizeH="0" baseline="0" noProof="0" dirty="0">
                <a:solidFill>
                  <a:schemeClr val="accent5">
                    <a:lumMod val="50000"/>
                  </a:schemeClr>
                </a:solidFill>
                <a:latin typeface="楷体_GB2312" pitchFamily="49" charset="-122"/>
                <a:ea typeface="楷体_GB2312" pitchFamily="49" charset="-122"/>
                <a:cs typeface="+mn-cs"/>
              </a:rPr>
              <a:t>2</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条规定：“本法所称合同，是</a:t>
            </a:r>
            <a:r>
              <a:rPr kumimoji="0" lang="zh-CN" altLang="en-US" sz="2400" b="1" kern="1200" cap="none" spc="0" normalizeH="0" baseline="0" noProof="0" dirty="0">
                <a:solidFill>
                  <a:srgbClr val="FF0000"/>
                </a:solidFill>
                <a:latin typeface="黑体" panose="02010609060101010101" charset="-122"/>
                <a:ea typeface="黑体" panose="02010609060101010101" charset="-122"/>
                <a:cs typeface="+mn-cs"/>
              </a:rPr>
              <a:t>平等主体</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的</a:t>
            </a:r>
            <a:r>
              <a:rPr kumimoji="0" lang="zh-CN" altLang="en-US" sz="2400" b="1" kern="1200" cap="none" spc="0" normalizeH="0" baseline="0" noProof="0" dirty="0">
                <a:solidFill>
                  <a:srgbClr val="FF0000"/>
                </a:solidFill>
                <a:latin typeface="黑体" panose="02010609060101010101" charset="-122"/>
                <a:ea typeface="黑体" panose="02010609060101010101" charset="-122"/>
                <a:cs typeface="+mn-cs"/>
              </a:rPr>
              <a:t>自然人、法人、其他组织</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之间</a:t>
            </a:r>
            <a:r>
              <a:rPr kumimoji="0" lang="zh-CN" altLang="en-US" sz="2400" b="1" kern="1200" cap="none" spc="0" normalizeH="0" baseline="0" noProof="0" dirty="0">
                <a:solidFill>
                  <a:srgbClr val="FF0000"/>
                </a:solidFill>
                <a:latin typeface="黑体" panose="02010609060101010101" charset="-122"/>
                <a:ea typeface="黑体" panose="02010609060101010101" charset="-122"/>
                <a:cs typeface="+mn-cs"/>
              </a:rPr>
              <a:t>设立、变更、终止</a:t>
            </a:r>
            <a:r>
              <a:rPr kumimoji="0" lang="zh-CN" altLang="en-US" sz="2400" b="1" kern="1200" cap="none" spc="0" normalizeH="0" baseline="0" noProof="0" dirty="0">
                <a:solidFill>
                  <a:srgbClr val="954161"/>
                </a:solidFill>
                <a:latin typeface="黑体" panose="02010609060101010101" charset="-122"/>
                <a:ea typeface="黑体" panose="02010609060101010101" charset="-122"/>
                <a:cs typeface="+mn-cs"/>
              </a:rPr>
              <a:t>民事权利义务关系</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的协议。”</a:t>
            </a:r>
            <a:endParaRPr kumimoji="0" lang="zh-CN" altLang="en-US" sz="2400" kern="1200" cap="none" spc="0" normalizeH="0" baseline="0" noProof="0" dirty="0">
              <a:solidFill>
                <a:schemeClr val="accent5">
                  <a:lumMod val="50000"/>
                </a:schemeClr>
              </a:solidFill>
              <a:latin typeface="楷体_GB2312" pitchFamily="49" charset="-122"/>
              <a:ea typeface="楷体_GB2312" pitchFamily="49" charset="-122"/>
              <a:cs typeface="+mn-cs"/>
            </a:endParaRPr>
          </a:p>
        </p:txBody>
      </p:sp>
      <p:sp>
        <p:nvSpPr>
          <p:cNvPr id="5" name="矩形 4"/>
          <p:cNvSpPr/>
          <p:nvPr/>
        </p:nvSpPr>
        <p:spPr>
          <a:xfrm>
            <a:off x="1971040" y="5144770"/>
            <a:ext cx="7620000" cy="1478280"/>
          </a:xfrm>
          <a:prstGeom prst="rect">
            <a:avLst/>
          </a:prstGeom>
        </p:spPr>
        <p:txBody>
          <a:bodyPr>
            <a:spAutoFit/>
          </a:bodyPr>
          <a:lstStyle/>
          <a:p>
            <a:pPr marL="0" marR="0" lvl="0" indent="0" algn="l" defTabSz="914400" rtl="0" eaLnBrk="1" fontAlgn="base" latinLnBrk="0" hangingPunct="1">
              <a:lnSpc>
                <a:spcPct val="130000"/>
              </a:lnSpc>
              <a:spcBef>
                <a:spcPct val="20000"/>
              </a:spcBef>
              <a:spcAft>
                <a:spcPct val="0"/>
              </a:spcAft>
              <a:buClr>
                <a:schemeClr val="accent2"/>
              </a:buClr>
              <a:buSzTx/>
              <a:buFont typeface="Wingdings" panose="05000000000000000000" pitchFamily="2" charset="2"/>
              <a:buChar char="p"/>
              <a:defRPr/>
            </a:pPr>
            <a:r>
              <a:rPr kumimoji="0" lang="zh-CN" altLang="en-US" sz="2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 合同的适用范围：</a:t>
            </a:r>
            <a:r>
              <a:rPr kumimoji="0" lang="zh-CN" altLang="en-US" sz="2200" b="1" i="0" u="sng" strike="noStrike" kern="0" cap="none" spc="0" normalizeH="0" baseline="0" noProof="0" dirty="0">
                <a:ln>
                  <a:noFill/>
                </a:ln>
                <a:solidFill>
                  <a:srgbClr val="C00000"/>
                </a:solidFill>
                <a:effectLst/>
                <a:uLnTx/>
                <a:uFillTx/>
                <a:latin typeface="楷体_GB2312" pitchFamily="49" charset="-122"/>
                <a:ea typeface="楷体_GB2312" pitchFamily="49" charset="-122"/>
                <a:cs typeface="+mn-cs"/>
              </a:rPr>
              <a:t>平等主体</a:t>
            </a:r>
            <a:r>
              <a:rPr kumimoji="0" lang="zh-CN" altLang="en-US" sz="2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之间设立、变更、终止</a:t>
            </a:r>
            <a:r>
              <a:rPr kumimoji="0" lang="zh-CN" altLang="en-US" sz="2200" b="1" i="0" u="sng" strike="noStrike" kern="0" cap="none" spc="0" normalizeH="0" baseline="0" noProof="0" dirty="0">
                <a:ln>
                  <a:noFill/>
                </a:ln>
                <a:solidFill>
                  <a:srgbClr val="C00000"/>
                </a:solidFill>
                <a:effectLst/>
                <a:uLnTx/>
                <a:uFillTx/>
                <a:latin typeface="楷体_GB2312" pitchFamily="49" charset="-122"/>
                <a:ea typeface="楷体_GB2312" pitchFamily="49" charset="-122"/>
                <a:cs typeface="+mn-cs"/>
              </a:rPr>
              <a:t>民事</a:t>
            </a:r>
            <a:r>
              <a:rPr kumimoji="0" lang="zh-CN" altLang="en-US" sz="2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权利义务关系的协议。</a:t>
            </a:r>
            <a:endParaRPr kumimoji="0" lang="zh-CN" altLang="en-US" sz="2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endParaRPr>
          </a:p>
          <a:p>
            <a:pPr marL="0" marR="0" lvl="0" indent="0" algn="l" defTabSz="914400" rtl="0" eaLnBrk="1" fontAlgn="base" latinLnBrk="0" hangingPunct="1">
              <a:lnSpc>
                <a:spcPct val="130000"/>
              </a:lnSpc>
              <a:spcBef>
                <a:spcPct val="20000"/>
              </a:spcBef>
              <a:spcAft>
                <a:spcPct val="0"/>
              </a:spcAft>
              <a:buClr>
                <a:schemeClr val="accent2"/>
              </a:buClr>
              <a:buSzTx/>
              <a:buFontTx/>
              <a:buNone/>
              <a:defRPr/>
            </a:pPr>
            <a:endParaRPr kumimoji="0" lang="zh-CN" altLang="en-US" sz="2200" b="1" i="0" u="none" strike="noStrike" kern="1200" cap="none" spc="0" normalizeH="0" baseline="0" noProof="0" dirty="0">
              <a:ln>
                <a:noFill/>
              </a:ln>
              <a:solidFill>
                <a:schemeClr val="tx1"/>
              </a:solidFill>
              <a:effectLst/>
              <a:uLnTx/>
              <a:uFillTx/>
              <a:latin typeface="楷体_GB2312" pitchFamily="49" charset="-122"/>
              <a:ea typeface="楷体_GB2312" pitchFamily="49" charset="-122"/>
              <a:cs typeface="+mn-cs"/>
            </a:endParaRPr>
          </a:p>
        </p:txBody>
      </p:sp>
      <p:sp>
        <p:nvSpPr>
          <p:cNvPr id="28677" name="TextBox 6"/>
          <p:cNvSpPr txBox="1"/>
          <p:nvPr/>
        </p:nvSpPr>
        <p:spPr>
          <a:xfrm>
            <a:off x="1871980" y="2009140"/>
            <a:ext cx="3848100" cy="583565"/>
          </a:xfrm>
          <a:prstGeom prst="rect">
            <a:avLst/>
          </a:prstGeom>
          <a:noFill/>
          <a:ln w="9525">
            <a:noFill/>
          </a:ln>
        </p:spPr>
        <p:txBody>
          <a:bodyPr anchor="t">
            <a:spAutoFit/>
          </a:bodyPr>
          <a:p>
            <a:r>
              <a:rPr lang="zh-CN" altLang="en-US" sz="3200" dirty="0">
                <a:solidFill>
                  <a:srgbClr val="C00000"/>
                </a:solidFill>
                <a:latin typeface="Arial" panose="020B0604020202020204" pitchFamily="34" charset="0"/>
              </a:rPr>
              <a:t>（一）合同的概念</a:t>
            </a:r>
            <a:endParaRPr lang="zh-CN" altLang="en-US" sz="3200" dirty="0">
              <a:solidFill>
                <a:srgbClr val="C00000"/>
              </a:solidFill>
              <a:latin typeface="Arial" panose="020B0604020202020204" pitchFamily="34" charset="0"/>
            </a:endParaRPr>
          </a:p>
        </p:txBody>
      </p:sp>
      <p:pic>
        <p:nvPicPr>
          <p:cNvPr id="6" name="图片 5"/>
          <p:cNvPicPr>
            <a:picLocks noChangeAspect="1"/>
          </p:cNvPicPr>
          <p:nvPr/>
        </p:nvPicPr>
        <p:blipFill>
          <a:blip r:embed="rId1"/>
          <a:stretch>
            <a:fillRect/>
          </a:stretch>
        </p:blipFill>
        <p:spPr>
          <a:xfrm>
            <a:off x="9829800" y="2242820"/>
            <a:ext cx="2266950" cy="3352800"/>
          </a:xfrm>
          <a:prstGeom prst="rect">
            <a:avLst/>
          </a:prstGeom>
        </p:spPr>
      </p:pic>
    </p:spTree>
  </p:cSld>
  <p:clrMapOvr>
    <a:masterClrMapping/>
  </p:clrMapOvr>
  <p:transition>
    <p:wipe/>
  </p:transition>
  <p:timing>
    <p:tnLst>
      <p:par>
        <p:cTn id="1" dur="indefinite" restart="never" nodeType="tmRoot"/>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1"/>
          <p:cNvSpPr txBox="1"/>
          <p:nvPr/>
        </p:nvSpPr>
        <p:spPr>
          <a:xfrm>
            <a:off x="808355" y="1004570"/>
            <a:ext cx="7985760" cy="2306955"/>
          </a:xfrm>
          <a:prstGeom prst="rect">
            <a:avLst/>
          </a:prstGeom>
          <a:noFill/>
        </p:spPr>
        <p:txBody>
          <a:bodyPr wrap="square">
            <a:spAutoFit/>
          </a:bodyPr>
          <a:lstStyle/>
          <a:p>
            <a:pPr marR="0" defTabSz="914400" eaLnBrk="0" hangingPunct="0">
              <a:lnSpc>
                <a:spcPct val="150000"/>
              </a:lnSpc>
              <a:buClrTx/>
              <a:buSzTx/>
              <a:buFontTx/>
              <a:defRPr/>
            </a:pPr>
            <a:r>
              <a:rPr kumimoji="0" lang="zh-CN" altLang="en-US" sz="2400" b="1" kern="1200" cap="none" spc="0" normalizeH="0" baseline="0" noProof="0" dirty="0">
                <a:solidFill>
                  <a:schemeClr val="accent1">
                    <a:lumMod val="75000"/>
                  </a:schemeClr>
                </a:solidFill>
                <a:latin typeface="+mj-ea"/>
                <a:ea typeface="+mj-ea"/>
                <a:cs typeface="+mn-cs"/>
              </a:rPr>
              <a:t>    </a:t>
            </a:r>
            <a:r>
              <a:rPr kumimoji="0" lang="zh-CN" altLang="en-US" sz="2400" kern="1200" cap="none" spc="0" normalizeH="0" baseline="0" noProof="0" dirty="0">
                <a:solidFill>
                  <a:schemeClr val="accent1">
                    <a:lumMod val="75000"/>
                  </a:schemeClr>
                </a:solidFill>
                <a:latin typeface="+mj-ea"/>
                <a:ea typeface="+mj-ea"/>
                <a:cs typeface="+mn-cs"/>
              </a:rPr>
              <a:t> </a:t>
            </a:r>
            <a:r>
              <a:rPr kumimoji="0" lang="zh-CN" altLang="en-US" sz="2400" kern="1200" cap="none" spc="0" normalizeH="0" baseline="0" noProof="0" dirty="0">
                <a:solidFill>
                  <a:schemeClr val="accent5">
                    <a:lumMod val="50000"/>
                  </a:schemeClr>
                </a:solidFill>
                <a:latin typeface="楷体_GB2312" pitchFamily="49" charset="-122"/>
                <a:ea typeface="楷体_GB2312" pitchFamily="49" charset="-122"/>
                <a:cs typeface="+mn-cs"/>
              </a:rPr>
              <a:t>在旅游过程中，旅游业的经营者和旅游者同属于有平等地位的民事主体，旅游经营者在向旅游者提供服务的过程中，双方需要订立合同明确彼此间的权利义务关系。此类合同在《旅游法》中作为</a:t>
            </a:r>
            <a:r>
              <a:rPr kumimoji="0" lang="zh-CN" altLang="en-US" sz="2400" b="1" kern="1200" cap="none" spc="0" normalizeH="0" baseline="0" noProof="0" dirty="0">
                <a:solidFill>
                  <a:srgbClr val="954161"/>
                </a:solidFill>
                <a:latin typeface="楷体_GB2312" pitchFamily="49" charset="-122"/>
                <a:ea typeface="楷体_GB2312" pitchFamily="49" charset="-122"/>
                <a:cs typeface="+mn-cs"/>
              </a:rPr>
              <a:t>一种独立的合同类型</a:t>
            </a:r>
            <a:r>
              <a:rPr kumimoji="0" lang="zh-CN" altLang="en-US" sz="2400" b="1" kern="1200" cap="none" spc="0" normalizeH="0" baseline="0" noProof="0" dirty="0">
                <a:solidFill>
                  <a:schemeClr val="accent5">
                    <a:lumMod val="50000"/>
                  </a:schemeClr>
                </a:solidFill>
                <a:latin typeface="楷体_GB2312" pitchFamily="49" charset="-122"/>
                <a:ea typeface="楷体_GB2312" pitchFamily="49" charset="-122"/>
                <a:cs typeface="+mn-cs"/>
              </a:rPr>
              <a:t>：</a:t>
            </a:r>
            <a:endParaRPr kumimoji="0" lang="zh-CN" altLang="en-US" sz="2400" b="1" kern="1200" cap="none" spc="0" normalizeH="0" baseline="0" noProof="0" dirty="0">
              <a:latin typeface="楷体_GB2312" pitchFamily="49" charset="-122"/>
              <a:ea typeface="楷体_GB2312" pitchFamily="49" charset="-122"/>
              <a:cs typeface="+mn-cs"/>
            </a:endParaRPr>
          </a:p>
        </p:txBody>
      </p:sp>
      <p:sp>
        <p:nvSpPr>
          <p:cNvPr id="3" name="矩形 2"/>
          <p:cNvSpPr/>
          <p:nvPr/>
        </p:nvSpPr>
        <p:spPr>
          <a:xfrm>
            <a:off x="915035" y="3534410"/>
            <a:ext cx="7772400" cy="2306955"/>
          </a:xfrm>
          <a:prstGeom prst="rect">
            <a:avLst/>
          </a:prstGeom>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0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楷体_GB2312" pitchFamily="49" charset="-122"/>
                <a:ea typeface="楷体_GB2312" pitchFamily="49" charset="-122"/>
                <a:cs typeface="+mn-cs"/>
              </a:rPr>
              <a:t>    旅游合同</a:t>
            </a:r>
            <a:r>
              <a:rPr kumimoji="0" lang="zh-CN" altLang="en-US" sz="2800" b="1" i="0" u="none" strike="noStrike" kern="1200" cap="none" spc="0" normalizeH="0" baseline="0" noProof="0" dirty="0">
                <a:ln>
                  <a:noFill/>
                </a:ln>
                <a:solidFill>
                  <a:srgbClr val="7CCA62">
                    <a:lumMod val="50000"/>
                  </a:srgbClr>
                </a:solidFill>
                <a:effectLst/>
                <a:uLnTx/>
                <a:uFillTx/>
                <a:latin typeface="楷体_GB2312" pitchFamily="49" charset="-122"/>
                <a:ea typeface="楷体_GB2312" pitchFamily="49" charset="-122"/>
                <a:cs typeface="+mn-cs"/>
              </a:rPr>
              <a:t>：</a:t>
            </a:r>
            <a:r>
              <a:rPr kumimoji="0" lang="zh-CN" altLang="en-US" sz="240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rPr>
              <a:t>指作为平等主体的旅行社与旅游者之间设立、变更、终止旅游权利义务关系的、受</a:t>
            </a:r>
            <a:r>
              <a:rPr kumimoji="0" lang="en-US" altLang="zh-CN" sz="240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rPr>
              <a:t>《</a:t>
            </a:r>
            <a:r>
              <a:rPr kumimoji="0" lang="zh-CN" altLang="en-US" sz="240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rPr>
              <a:t>中华人民共和国合同法</a:t>
            </a:r>
            <a:r>
              <a:rPr kumimoji="0" lang="en-US" altLang="zh-CN" sz="240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rPr>
              <a:t>》</a:t>
            </a:r>
            <a:r>
              <a:rPr kumimoji="0" lang="zh-CN" altLang="en-US" sz="2400"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rPr>
              <a:t>约束和保护的民事协议</a:t>
            </a:r>
            <a:r>
              <a:rPr kumimoji="0" lang="zh-CN" altLang="en-US" sz="2400" b="1"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rPr>
              <a:t>。</a:t>
            </a:r>
            <a:endParaRPr kumimoji="0" lang="zh-CN" altLang="en-US" sz="2400" b="1" i="0" u="none" strike="noStrike" kern="1200" cap="none" spc="0" normalizeH="0" baseline="0" noProof="0" dirty="0">
              <a:ln>
                <a:noFill/>
              </a:ln>
              <a:solidFill>
                <a:srgbClr val="7CCA62">
                  <a:lumMod val="50000"/>
                </a:srgbClr>
              </a:solidFill>
              <a:effectLst/>
              <a:uLnTx/>
              <a:uFillTx/>
              <a:latin typeface="楷体_GB2312" pitchFamily="49" charset="-122"/>
              <a:ea typeface="楷体_GB2312" pitchFamily="49" charset="-122"/>
              <a:cs typeface="+mn-cs"/>
            </a:endParaRPr>
          </a:p>
          <a:p>
            <a:pPr marL="0" marR="0" lvl="0" indent="0" algn="l" defTabSz="914400" rtl="0" eaLnBrk="0" fontAlgn="base" latinLnBrk="0" hangingPunct="0">
              <a:lnSpc>
                <a:spcPct val="1500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prstClr val="black"/>
              </a:solidFill>
              <a:effectLst/>
              <a:uLnTx/>
              <a:uFillTx/>
              <a:latin typeface="楷体_GB2312" pitchFamily="49" charset="-122"/>
              <a:ea typeface="楷体_GB2312" pitchFamily="49" charset="-122"/>
              <a:cs typeface="+mn-cs"/>
            </a:endParaRPr>
          </a:p>
        </p:txBody>
      </p:sp>
      <p:pic>
        <p:nvPicPr>
          <p:cNvPr id="4" name="图片 3"/>
          <p:cNvPicPr>
            <a:picLocks noChangeAspect="1"/>
          </p:cNvPicPr>
          <p:nvPr/>
        </p:nvPicPr>
        <p:blipFill>
          <a:blip r:embed="rId1"/>
          <a:stretch>
            <a:fillRect/>
          </a:stretch>
        </p:blipFill>
        <p:spPr>
          <a:xfrm>
            <a:off x="8794115" y="1408430"/>
            <a:ext cx="2844165" cy="3985260"/>
          </a:xfrm>
          <a:prstGeom prst="rect">
            <a:avLst/>
          </a:prstGeom>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a:xfrm>
            <a:off x="1981200" y="704850"/>
            <a:ext cx="8229600" cy="654050"/>
          </a:xfrm>
        </p:spPr>
        <p:txBody>
          <a:bodyPr vert="horz" wrap="square" lIns="0" tIns="45720" rIns="0" bIns="0" anchor="b">
            <a:normAutofit/>
          </a:bodyPr>
          <a:p>
            <a:r>
              <a:rPr lang="zh-CN" altLang="en-US" sz="3555" b="1" kern="1200" dirty="0">
                <a:solidFill>
                  <a:srgbClr val="C00000"/>
                </a:solidFill>
                <a:latin typeface="+mj-lt"/>
                <a:ea typeface="华文楷体" panose="02010600040101010101" pitchFamily="2" charset="-122"/>
                <a:cs typeface="+mj-cs"/>
              </a:rPr>
              <a:t>（二）合同的法律特征</a:t>
            </a:r>
            <a:endParaRPr lang="zh-CN" altLang="en-US" sz="3555" b="1" kern="1200" dirty="0">
              <a:solidFill>
                <a:srgbClr val="C00000"/>
              </a:solidFill>
              <a:latin typeface="+mj-lt"/>
              <a:ea typeface="华文楷体" panose="02010600040101010101" pitchFamily="2" charset="-122"/>
              <a:cs typeface="+mj-cs"/>
            </a:endParaRPr>
          </a:p>
        </p:txBody>
      </p:sp>
      <p:sp>
        <p:nvSpPr>
          <p:cNvPr id="30722" name="内容占位符 6"/>
          <p:cNvSpPr>
            <a:spLocks noGrp="1"/>
          </p:cNvSpPr>
          <p:nvPr>
            <p:ph idx="1"/>
          </p:nvPr>
        </p:nvSpPr>
        <p:spPr>
          <a:xfrm>
            <a:off x="805180" y="1511935"/>
            <a:ext cx="7695565" cy="4508500"/>
          </a:xfrm>
        </p:spPr>
        <p:txBody>
          <a:bodyPr vert="horz" wrap="square" lIns="91440" tIns="45720" rIns="91440" bIns="45720" anchor="t">
            <a:normAutofit lnSpcReduction="10000"/>
          </a:bodyPr>
          <a:p>
            <a:pPr>
              <a:lnSpc>
                <a:spcPct val="150000"/>
              </a:lnSpc>
            </a:pPr>
            <a:r>
              <a:rPr lang="en-US" altLang="zh-CN" sz="2400" dirty="0">
                <a:ea typeface="宋体" panose="02010600030101010101" pitchFamily="2" charset="-122"/>
              </a:rPr>
              <a:t>1</a:t>
            </a:r>
            <a:r>
              <a:rPr lang="zh-CN" altLang="en-US" sz="2400" dirty="0">
                <a:ea typeface="宋体" panose="02010600030101010101" pitchFamily="2" charset="-122"/>
              </a:rPr>
              <a:t>、合同是两个或两个以上当事人的法律行为，是当事人之间建立的一种</a:t>
            </a:r>
            <a:r>
              <a:rPr lang="zh-CN" altLang="en-US" sz="2400" b="1" dirty="0">
                <a:solidFill>
                  <a:srgbClr val="C00000"/>
                </a:solidFill>
                <a:ea typeface="宋体" panose="02010600030101010101" pitchFamily="2" charset="-122"/>
              </a:rPr>
              <a:t>民事法律关系</a:t>
            </a:r>
            <a:r>
              <a:rPr lang="zh-CN" altLang="en-US" sz="2400" dirty="0">
                <a:ea typeface="宋体" panose="02010600030101010101" pitchFamily="2" charset="-122"/>
              </a:rPr>
              <a:t>。</a:t>
            </a:r>
            <a:endParaRPr lang="en-US" altLang="zh-CN" sz="2400" dirty="0">
              <a:ea typeface="宋体" panose="02010600030101010101" pitchFamily="2" charset="-122"/>
            </a:endParaRPr>
          </a:p>
          <a:p>
            <a:pPr>
              <a:lnSpc>
                <a:spcPct val="150000"/>
              </a:lnSpc>
            </a:pPr>
            <a:r>
              <a:rPr lang="en-US" altLang="zh-CN" sz="2400" dirty="0">
                <a:ea typeface="宋体" panose="02010600030101010101" pitchFamily="2" charset="-122"/>
              </a:rPr>
              <a:t>2</a:t>
            </a:r>
            <a:r>
              <a:rPr lang="zh-CN" altLang="en-US" sz="2400" dirty="0">
                <a:ea typeface="宋体" panose="02010600030101010101" pitchFamily="2" charset="-122"/>
              </a:rPr>
              <a:t>、合同是当事人</a:t>
            </a:r>
            <a:r>
              <a:rPr lang="zh-CN" altLang="en-US" sz="2400" b="1" dirty="0">
                <a:solidFill>
                  <a:srgbClr val="C00000"/>
                </a:solidFill>
                <a:ea typeface="宋体" panose="02010600030101010101" pitchFamily="2" charset="-122"/>
              </a:rPr>
              <a:t>意思一致</a:t>
            </a:r>
            <a:r>
              <a:rPr lang="zh-CN" altLang="en-US" sz="2400" dirty="0">
                <a:ea typeface="宋体" panose="02010600030101010101" pitchFamily="2" charset="-122"/>
              </a:rPr>
              <a:t>的表示，是当事人之间的协议。</a:t>
            </a:r>
            <a:endParaRPr lang="en-US" altLang="zh-CN" sz="2400" dirty="0">
              <a:ea typeface="宋体" panose="02010600030101010101" pitchFamily="2" charset="-122"/>
            </a:endParaRPr>
          </a:p>
          <a:p>
            <a:pPr>
              <a:lnSpc>
                <a:spcPct val="150000"/>
              </a:lnSpc>
            </a:pPr>
            <a:r>
              <a:rPr lang="en-US" altLang="zh-CN" sz="2400" dirty="0">
                <a:ea typeface="宋体" panose="02010600030101010101" pitchFamily="2" charset="-122"/>
              </a:rPr>
              <a:t>3</a:t>
            </a:r>
            <a:r>
              <a:rPr lang="zh-CN" altLang="en-US" sz="2400" dirty="0">
                <a:ea typeface="宋体" panose="02010600030101010101" pitchFamily="2" charset="-122"/>
              </a:rPr>
              <a:t>、当事人在合同关系中的</a:t>
            </a:r>
            <a:r>
              <a:rPr lang="zh-CN" altLang="en-US" sz="2400" b="1" dirty="0">
                <a:solidFill>
                  <a:srgbClr val="C00000"/>
                </a:solidFill>
                <a:ea typeface="宋体" panose="02010600030101010101" pitchFamily="2" charset="-122"/>
              </a:rPr>
              <a:t>法律地位是平等</a:t>
            </a:r>
            <a:r>
              <a:rPr lang="zh-CN" altLang="en-US" sz="2400" dirty="0">
                <a:ea typeface="宋体" panose="02010600030101010101" pitchFamily="2" charset="-122"/>
              </a:rPr>
              <a:t>的。</a:t>
            </a:r>
            <a:endParaRPr lang="zh-CN" altLang="en-US" sz="2400" dirty="0">
              <a:ea typeface="宋体" panose="02010600030101010101" pitchFamily="2" charset="-122"/>
            </a:endParaRPr>
          </a:p>
          <a:p>
            <a:pPr>
              <a:lnSpc>
                <a:spcPct val="150000"/>
              </a:lnSpc>
            </a:pPr>
            <a:r>
              <a:rPr lang="en-US" altLang="zh-CN" sz="2400" dirty="0">
                <a:ea typeface="宋体" panose="02010600030101010101" pitchFamily="2" charset="-122"/>
              </a:rPr>
              <a:t>4</a:t>
            </a:r>
            <a:r>
              <a:rPr lang="zh-CN" altLang="en-US" sz="2400" dirty="0">
                <a:ea typeface="宋体" panose="02010600030101010101" pitchFamily="2" charset="-122"/>
              </a:rPr>
              <a:t>、合同是当事人</a:t>
            </a:r>
            <a:r>
              <a:rPr lang="zh-CN" altLang="en-US" sz="2400" b="1" dirty="0">
                <a:solidFill>
                  <a:srgbClr val="C00000"/>
                </a:solidFill>
                <a:ea typeface="宋体" panose="02010600030101010101" pitchFamily="2" charset="-122"/>
              </a:rPr>
              <a:t>合法</a:t>
            </a:r>
            <a:r>
              <a:rPr lang="zh-CN" altLang="en-US" sz="2400" dirty="0">
                <a:ea typeface="宋体" panose="02010600030101010101" pitchFamily="2" charset="-122"/>
              </a:rPr>
              <a:t>的行为，是一种具有</a:t>
            </a:r>
            <a:r>
              <a:rPr lang="zh-CN" altLang="en-US" sz="2400" b="1" dirty="0">
                <a:solidFill>
                  <a:srgbClr val="C00000"/>
                </a:solidFill>
                <a:ea typeface="宋体" panose="02010600030101010101" pitchFamily="2" charset="-122"/>
              </a:rPr>
              <a:t>法律约束力</a:t>
            </a:r>
            <a:r>
              <a:rPr lang="zh-CN" altLang="en-US" sz="2400" dirty="0">
                <a:ea typeface="宋体" panose="02010600030101010101" pitchFamily="2" charset="-122"/>
              </a:rPr>
              <a:t>的行为，当事人必须</a:t>
            </a:r>
            <a:r>
              <a:rPr lang="zh-CN" altLang="en-US" sz="2400" b="1" dirty="0">
                <a:solidFill>
                  <a:srgbClr val="C00000"/>
                </a:solidFill>
                <a:ea typeface="宋体" panose="02010600030101010101" pitchFamily="2" charset="-122"/>
              </a:rPr>
              <a:t>依法行使权利和履行义务</a:t>
            </a:r>
            <a:r>
              <a:rPr lang="zh-CN" altLang="en-US" sz="2400" b="1" dirty="0">
                <a:ea typeface="宋体" panose="02010600030101010101" pitchFamily="2" charset="-122"/>
              </a:rPr>
              <a:t>。</a:t>
            </a:r>
            <a:endParaRPr lang="zh-CN" altLang="en-US" sz="2400" b="1" dirty="0">
              <a:ea typeface="宋体" panose="02010600030101010101" pitchFamily="2" charset="-122"/>
            </a:endParaRPr>
          </a:p>
          <a:p>
            <a:pPr marL="0" indent="0">
              <a:lnSpc>
                <a:spcPct val="150000"/>
              </a:lnSpc>
              <a:buNone/>
            </a:pPr>
            <a:endParaRPr lang="zh-CN" altLang="en-US" sz="2400" b="1" dirty="0">
              <a:solidFill>
                <a:srgbClr val="FF0000"/>
              </a:solidFill>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8500745" y="3010535"/>
            <a:ext cx="3392805" cy="2630170"/>
          </a:xfrm>
          <a:prstGeom prst="rect">
            <a:avLst/>
          </a:prstGeom>
        </p:spPr>
      </p:pic>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499745"/>
            <a:ext cx="10515600" cy="1087755"/>
          </a:xfrm>
        </p:spPr>
        <p:txBody>
          <a:bodyPr/>
          <a:p>
            <a:r>
              <a:rPr lang="zh-CN" altLang="en-US" b="1" dirty="0">
                <a:solidFill>
                  <a:srgbClr val="FF0000"/>
                </a:solidFill>
                <a:ea typeface="宋体" panose="02010600030101010101" pitchFamily="2" charset="-122"/>
                <a:sym typeface="+mn-ea"/>
              </a:rPr>
              <a:t>思考：是否所有合意都是合同呢？（君子协定）</a:t>
            </a:r>
            <a:endParaRPr lang="zh-CN" altLang="en-US" b="1" dirty="0">
              <a:solidFill>
                <a:srgbClr val="FF0000"/>
              </a:solidFill>
              <a:ea typeface="宋体" panose="02010600030101010101" pitchFamily="2" charset="-122"/>
              <a:sym typeface="+mn-ea"/>
            </a:endParaRPr>
          </a:p>
        </p:txBody>
      </p:sp>
      <p:sp>
        <p:nvSpPr>
          <p:cNvPr id="3" name="内容占位符 2"/>
          <p:cNvSpPr>
            <a:spLocks noGrp="1"/>
          </p:cNvSpPr>
          <p:nvPr>
            <p:ph idx="1"/>
          </p:nvPr>
        </p:nvSpPr>
        <p:spPr>
          <a:xfrm>
            <a:off x="838200" y="1587500"/>
            <a:ext cx="10515600" cy="4351338"/>
          </a:xfrm>
        </p:spPr>
        <p:txBody>
          <a:bodyPr/>
          <a:p>
            <a:r>
              <a:rPr lang="zh-CN" altLang="en-US" dirty="0">
                <a:solidFill>
                  <a:schemeClr val="tx1"/>
                </a:solidFill>
                <a:ea typeface="宋体" panose="02010600030101010101" pitchFamily="2" charset="-122"/>
              </a:rPr>
              <a:t>李某与王某约定一起去看演唱会，后王某因有其他事而失约，李某是否可以主张基于合意约定而要求王某对其进行损害赔偿呢？</a:t>
            </a:r>
            <a:endParaRPr lang="zh-CN" altLang="en-US" dirty="0">
              <a:solidFill>
                <a:schemeClr val="tx1"/>
              </a:solidFill>
              <a:ea typeface="宋体" panose="02010600030101010101" pitchFamily="2" charset="-122"/>
            </a:endParaRPr>
          </a:p>
          <a:p>
            <a:r>
              <a:rPr lang="zh-CN" altLang="en-US" b="1" dirty="0">
                <a:solidFill>
                  <a:srgbClr val="C00000"/>
                </a:solidFill>
                <a:ea typeface="宋体" panose="02010600030101010101" pitchFamily="2" charset="-122"/>
              </a:rPr>
              <a:t>合同是否都由合意构成呢？</a:t>
            </a:r>
            <a:endParaRPr lang="zh-CN" altLang="en-US" b="1" dirty="0">
              <a:solidFill>
                <a:srgbClr val="C00000"/>
              </a:solidFill>
              <a:ea typeface="宋体" panose="02010600030101010101" pitchFamily="2" charset="-122"/>
            </a:endParaRPr>
          </a:p>
          <a:p>
            <a:r>
              <a:rPr lang="zh-CN" altLang="en-US" dirty="0">
                <a:solidFill>
                  <a:schemeClr val="tx1"/>
                </a:solidFill>
                <a:ea typeface="宋体" panose="02010600030101010101" pitchFamily="2" charset="-122"/>
              </a:rPr>
              <a:t>格式合同、事实合同关系就不是出于双方合意的。</a:t>
            </a:r>
            <a:endParaRPr lang="zh-CN" altLang="en-US" dirty="0">
              <a:solidFill>
                <a:schemeClr val="tx1"/>
              </a:solidFill>
              <a:ea typeface="宋体" panose="02010600030101010101" pitchFamily="2" charset="-122"/>
            </a:endParaRPr>
          </a:p>
        </p:txBody>
      </p:sp>
      <p:sp>
        <p:nvSpPr>
          <p:cNvPr id="4" name="任意多边形 13"/>
          <p:cNvSpPr/>
          <p:nvPr/>
        </p:nvSpPr>
        <p:spPr>
          <a:xfrm>
            <a:off x="1108075" y="4340225"/>
            <a:ext cx="5570220" cy="2254885"/>
          </a:xfrm>
          <a:custGeom>
            <a:avLst/>
            <a:gdLst>
              <a:gd name="connsiteX0" fmla="*/ 0 w 6479992"/>
              <a:gd name="connsiteY0" fmla="*/ 0 h 3149600"/>
              <a:gd name="connsiteX1" fmla="*/ 6479992 w 6479992"/>
              <a:gd name="connsiteY1" fmla="*/ 0 h 3149600"/>
              <a:gd name="connsiteX2" fmla="*/ 4661570 w 6479992"/>
              <a:gd name="connsiteY2" fmla="*/ 3149600 h 3149600"/>
              <a:gd name="connsiteX3" fmla="*/ 0 w 6479992"/>
              <a:gd name="connsiteY3" fmla="*/ 3149600 h 3149600"/>
              <a:gd name="connsiteX4" fmla="*/ 0 w 6479992"/>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9992" h="3149600">
                <a:moveTo>
                  <a:pt x="0" y="0"/>
                </a:moveTo>
                <a:lnTo>
                  <a:pt x="6479992" y="0"/>
                </a:lnTo>
                <a:lnTo>
                  <a:pt x="4661570" y="3149600"/>
                </a:lnTo>
                <a:lnTo>
                  <a:pt x="0" y="3149600"/>
                </a:lnTo>
                <a:lnTo>
                  <a:pt x="0"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任意多边形 12"/>
          <p:cNvSpPr/>
          <p:nvPr/>
        </p:nvSpPr>
        <p:spPr>
          <a:xfrm>
            <a:off x="5039995" y="4340225"/>
            <a:ext cx="5920740" cy="2254250"/>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讨论：</a:t>
            </a:r>
            <a:endParaRPr lang="zh-CN" altLang="en-US" b="1"/>
          </a:p>
        </p:txBody>
      </p:sp>
      <p:sp>
        <p:nvSpPr>
          <p:cNvPr id="3" name="内容占位符 2"/>
          <p:cNvSpPr>
            <a:spLocks noGrp="1"/>
          </p:cNvSpPr>
          <p:nvPr>
            <p:ph idx="1"/>
          </p:nvPr>
        </p:nvSpPr>
        <p:spPr/>
        <p:txBody>
          <a:bodyPr>
            <a:normAutofit/>
          </a:bodyPr>
          <a:p>
            <a:pPr>
              <a:lnSpc>
                <a:spcPct val="150000"/>
              </a:lnSpc>
            </a:pPr>
            <a:r>
              <a:rPr lang="zh-CN" altLang="en-US"/>
              <a:t>依据合同的概念与法律特征来分析下列哪些合同是《合同法》中所讲的合同？</a:t>
            </a:r>
            <a:endParaRPr lang="zh-CN" altLang="en-US"/>
          </a:p>
          <a:p>
            <a:pPr>
              <a:lnSpc>
                <a:spcPct val="150000"/>
              </a:lnSpc>
            </a:pPr>
            <a:r>
              <a:rPr lang="zh-CN" altLang="en-US" b="1" dirty="0">
                <a:solidFill>
                  <a:srgbClr val="C00000"/>
                </a:solidFill>
                <a:ea typeface="宋体" panose="02010600030101010101" pitchFamily="2" charset="-122"/>
                <a:sym typeface="+mn-ea"/>
              </a:rPr>
              <a:t>行政审批、拨款合同等</a:t>
            </a:r>
            <a:endParaRPr lang="zh-CN" altLang="en-US" b="1" dirty="0">
              <a:solidFill>
                <a:srgbClr val="C00000"/>
              </a:solidFill>
              <a:ea typeface="宋体" panose="02010600030101010101" pitchFamily="2" charset="-122"/>
              <a:sym typeface="+mn-ea"/>
            </a:endParaRPr>
          </a:p>
          <a:p>
            <a:pPr>
              <a:lnSpc>
                <a:spcPct val="150000"/>
              </a:lnSpc>
            </a:pPr>
            <a:r>
              <a:rPr lang="zh-CN" altLang="en-US" b="1" dirty="0">
                <a:solidFill>
                  <a:srgbClr val="C00000"/>
                </a:solidFill>
                <a:ea typeface="宋体" panose="02010600030101010101" pitchFamily="2" charset="-122"/>
                <a:sym typeface="+mn-ea"/>
              </a:rPr>
              <a:t>劳动就业协议</a:t>
            </a:r>
            <a:endParaRPr lang="zh-CN" altLang="en-US" b="1" dirty="0">
              <a:solidFill>
                <a:srgbClr val="C00000"/>
              </a:solidFill>
              <a:ea typeface="宋体" panose="02010600030101010101" pitchFamily="2" charset="-122"/>
              <a:sym typeface="+mn-ea"/>
            </a:endParaRPr>
          </a:p>
          <a:p>
            <a:pPr>
              <a:lnSpc>
                <a:spcPct val="150000"/>
              </a:lnSpc>
            </a:pPr>
            <a:r>
              <a:rPr lang="zh-CN" altLang="en-US" b="1" dirty="0">
                <a:solidFill>
                  <a:srgbClr val="C00000"/>
                </a:solidFill>
                <a:ea typeface="宋体" panose="02010600030101010101" pitchFamily="2" charset="-122"/>
                <a:sym typeface="+mn-ea"/>
              </a:rPr>
              <a:t>婚姻法、收养法及继承法上的合同等</a:t>
            </a:r>
            <a:endParaRPr lang="zh-CN" altLang="en-US" b="1" dirty="0">
              <a:solidFill>
                <a:srgbClr val="C00000"/>
              </a:solidFill>
              <a:ea typeface="宋体" panose="02010600030101010101" pitchFamily="2" charset="-122"/>
              <a:sym typeface="+mn-ea"/>
            </a:endParaRPr>
          </a:p>
          <a:p>
            <a:pPr>
              <a:lnSpc>
                <a:spcPct val="150000"/>
              </a:lnSpc>
            </a:pPr>
            <a:r>
              <a:rPr lang="zh-CN" altLang="en-US" b="1" dirty="0">
                <a:solidFill>
                  <a:srgbClr val="C00000"/>
                </a:solidFill>
                <a:ea typeface="宋体" panose="02010600030101010101" pitchFamily="2" charset="-122"/>
                <a:sym typeface="+mn-ea"/>
              </a:rPr>
              <a:t>旅游合同</a:t>
            </a:r>
            <a:endParaRPr lang="zh-CN" altLang="en-US" b="1" dirty="0">
              <a:solidFill>
                <a:srgbClr val="C00000"/>
              </a:solidFill>
              <a:ea typeface="宋体" panose="02010600030101010101" pitchFamily="2" charset="-122"/>
              <a:sym typeface="+mn-ea"/>
            </a:endParaRPr>
          </a:p>
          <a:p>
            <a:pPr>
              <a:lnSpc>
                <a:spcPct val="150000"/>
              </a:lnSpc>
            </a:pPr>
            <a:r>
              <a:rPr lang="zh-CN" altLang="en-US" b="1" dirty="0">
                <a:solidFill>
                  <a:srgbClr val="C00000"/>
                </a:solidFill>
                <a:ea typeface="宋体" panose="02010600030101010101" pitchFamily="2" charset="-122"/>
                <a:sym typeface="+mn-ea"/>
              </a:rPr>
              <a:t>商品房买卖合同</a:t>
            </a:r>
            <a:endParaRPr lang="en-US" altLang="zh-CN" b="1" dirty="0">
              <a:solidFill>
                <a:srgbClr val="C00000"/>
              </a:solidFill>
              <a:ea typeface="宋体" panose="02010600030101010101" pitchFamily="2" charset="-122"/>
            </a:endParaRPr>
          </a:p>
          <a:p>
            <a:pPr marL="0" indent="0">
              <a:lnSpc>
                <a:spcPct val="150000"/>
              </a:lnSpc>
              <a:buNone/>
            </a:pPr>
            <a:endParaRPr lang="zh-CN" altLang="en-US" b="1" dirty="0">
              <a:solidFill>
                <a:srgbClr val="C00000"/>
              </a:solidFill>
              <a:ea typeface="宋体" panose="02010600030101010101" pitchFamily="2" charset="-122"/>
              <a:sym typeface="+mn-ea"/>
            </a:endParaRPr>
          </a:p>
          <a:p>
            <a:pPr>
              <a:lnSpc>
                <a:spcPct val="150000"/>
              </a:lnSpc>
            </a:pPr>
            <a:endParaRPr lang="zh-CN" altLang="en-US" b="1"/>
          </a:p>
        </p:txBody>
      </p:sp>
      <p:sp>
        <p:nvSpPr>
          <p:cNvPr id="5" name="任意多边形 12"/>
          <p:cNvSpPr/>
          <p:nvPr/>
        </p:nvSpPr>
        <p:spPr>
          <a:xfrm>
            <a:off x="5320201" y="2927348"/>
            <a:ext cx="6298394" cy="3149600"/>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p:nvPr>
        </p:nvSpPr>
        <p:spPr>
          <a:xfrm>
            <a:off x="1071245" y="676275"/>
            <a:ext cx="8229600" cy="654050"/>
          </a:xfrm>
        </p:spPr>
        <p:txBody>
          <a:bodyPr vert="horz" wrap="square" lIns="0" tIns="45720" rIns="0" bIns="0" anchor="b"/>
          <a:p>
            <a:r>
              <a:rPr lang="zh-CN" altLang="en-US" sz="3200" kern="1200" dirty="0">
                <a:latin typeface="+mj-lt"/>
                <a:ea typeface="华文楷体" panose="02010600040101010101" pitchFamily="2" charset="-122"/>
                <a:cs typeface="+mj-cs"/>
              </a:rPr>
              <a:t>（三）不属于</a:t>
            </a:r>
            <a:r>
              <a:rPr lang="en-US" altLang="zh-CN" sz="3200" kern="1200" dirty="0">
                <a:latin typeface="+mj-lt"/>
                <a:ea typeface="华文楷体" panose="02010600040101010101" pitchFamily="2" charset="-122"/>
                <a:cs typeface="+mj-cs"/>
              </a:rPr>
              <a:t>《</a:t>
            </a:r>
            <a:r>
              <a:rPr lang="zh-CN" altLang="en-US" sz="3200" kern="1200" dirty="0">
                <a:latin typeface="+mj-lt"/>
                <a:ea typeface="华文楷体" panose="02010600040101010101" pitchFamily="2" charset="-122"/>
                <a:cs typeface="+mj-cs"/>
              </a:rPr>
              <a:t>合同法</a:t>
            </a:r>
            <a:r>
              <a:rPr lang="en-US" altLang="zh-CN" sz="3200" kern="1200" dirty="0">
                <a:latin typeface="+mj-lt"/>
                <a:ea typeface="华文楷体" panose="02010600040101010101" pitchFamily="2" charset="-122"/>
                <a:cs typeface="+mj-cs"/>
              </a:rPr>
              <a:t>》</a:t>
            </a:r>
            <a:r>
              <a:rPr lang="zh-CN" altLang="en-US" sz="3200" kern="1200" dirty="0">
                <a:latin typeface="+mj-lt"/>
                <a:ea typeface="华文楷体" panose="02010600040101010101" pitchFamily="2" charset="-122"/>
                <a:cs typeface="+mj-cs"/>
              </a:rPr>
              <a:t>调整的合同事项</a:t>
            </a:r>
            <a:endParaRPr lang="zh-CN" altLang="en-US" sz="3200" kern="1200" dirty="0">
              <a:latin typeface="+mj-lt"/>
              <a:ea typeface="华文楷体" panose="02010600040101010101" pitchFamily="2" charset="-122"/>
              <a:cs typeface="+mj-cs"/>
            </a:endParaRPr>
          </a:p>
        </p:txBody>
      </p:sp>
      <p:sp>
        <p:nvSpPr>
          <p:cNvPr id="31746" name="内容占位符 2"/>
          <p:cNvSpPr>
            <a:spLocks noGrp="1"/>
          </p:cNvSpPr>
          <p:nvPr>
            <p:ph idx="1"/>
          </p:nvPr>
        </p:nvSpPr>
        <p:spPr>
          <a:xfrm>
            <a:off x="902970" y="1475740"/>
            <a:ext cx="8566150" cy="4904740"/>
          </a:xfrm>
        </p:spPr>
        <p:txBody>
          <a:bodyPr vert="horz" wrap="square" lIns="91440" tIns="45720" rIns="91440" bIns="45720" anchor="t"/>
          <a:p>
            <a:pPr>
              <a:lnSpc>
                <a:spcPct val="150000"/>
              </a:lnSpc>
            </a:pPr>
            <a:r>
              <a:rPr lang="en-US" altLang="zh-CN" sz="2400" dirty="0">
                <a:solidFill>
                  <a:srgbClr val="C00000"/>
                </a:solidFill>
                <a:ea typeface="宋体" panose="02010600030101010101" pitchFamily="2" charset="-122"/>
              </a:rPr>
              <a:t>1</a:t>
            </a:r>
            <a:r>
              <a:rPr lang="zh-CN" altLang="en-US" sz="2400" dirty="0">
                <a:solidFill>
                  <a:srgbClr val="C00000"/>
                </a:solidFill>
                <a:ea typeface="宋体" panose="02010600030101010101" pitchFamily="2" charset="-122"/>
              </a:rPr>
              <a:t>、</a:t>
            </a:r>
            <a:r>
              <a:rPr lang="zh-CN" altLang="en-US" sz="2400" b="1" dirty="0">
                <a:solidFill>
                  <a:srgbClr val="C00000"/>
                </a:solidFill>
                <a:ea typeface="宋体" panose="02010600030101010101" pitchFamily="2" charset="-122"/>
              </a:rPr>
              <a:t>行政合同</a:t>
            </a:r>
            <a:r>
              <a:rPr lang="zh-CN" altLang="en-US" sz="2400" dirty="0">
                <a:ea typeface="宋体" panose="02010600030101010101" pitchFamily="2" charset="-122"/>
              </a:rPr>
              <a:t>：是一种借助合同手段实现行政职能的法律行为，其基本特点是合同至少有一方是政府管理机关，其订立的目的是为了实现公共利益。</a:t>
            </a:r>
            <a:r>
              <a:rPr lang="zh-CN" altLang="en-US" sz="2400" b="1" dirty="0">
                <a:solidFill>
                  <a:schemeClr val="tx2"/>
                </a:solidFill>
                <a:ea typeface="宋体" panose="02010600030101010101" pitchFamily="2" charset="-122"/>
              </a:rPr>
              <a:t>（法律地位不平等）</a:t>
            </a:r>
            <a:endParaRPr lang="en-US" altLang="zh-CN" sz="2400" b="1" dirty="0">
              <a:solidFill>
                <a:srgbClr val="C00000"/>
              </a:solidFill>
              <a:ea typeface="宋体" panose="02010600030101010101" pitchFamily="2" charset="-122"/>
            </a:endParaRPr>
          </a:p>
          <a:p>
            <a:pPr>
              <a:lnSpc>
                <a:spcPct val="150000"/>
              </a:lnSpc>
            </a:pPr>
            <a:r>
              <a:rPr lang="en-US" altLang="zh-CN" sz="2400" dirty="0">
                <a:ea typeface="宋体" panose="02010600030101010101" pitchFamily="2" charset="-122"/>
              </a:rPr>
              <a:t>2</a:t>
            </a:r>
            <a:r>
              <a:rPr lang="zh-CN" altLang="en-US" sz="2400" dirty="0">
                <a:ea typeface="宋体" panose="02010600030101010101" pitchFamily="2" charset="-122"/>
              </a:rPr>
              <a:t>、</a:t>
            </a:r>
            <a:r>
              <a:rPr lang="zh-CN" altLang="en-US" sz="2400" b="1" dirty="0">
                <a:solidFill>
                  <a:srgbClr val="C00000"/>
                </a:solidFill>
                <a:ea typeface="宋体" panose="02010600030101010101" pitchFamily="2" charset="-122"/>
              </a:rPr>
              <a:t>劳动合同</a:t>
            </a:r>
            <a:r>
              <a:rPr lang="zh-CN" altLang="en-US" sz="2400" dirty="0">
                <a:solidFill>
                  <a:srgbClr val="C00000"/>
                </a:solidFill>
                <a:ea typeface="宋体" panose="02010600030101010101" pitchFamily="2" charset="-122"/>
              </a:rPr>
              <a:t>：</a:t>
            </a:r>
            <a:r>
              <a:rPr lang="zh-CN" altLang="en-US" sz="2400" dirty="0">
                <a:ea typeface="宋体" panose="02010600030101010101" pitchFamily="2" charset="-122"/>
              </a:rPr>
              <a:t>是劳动者与用人单位确立劳动关系、明确双方权利和义务的协议。我国</a:t>
            </a:r>
            <a:r>
              <a:rPr lang="en-US" altLang="zh-CN" sz="2400" dirty="0">
                <a:ea typeface="宋体" panose="02010600030101010101" pitchFamily="2" charset="-122"/>
              </a:rPr>
              <a:t>《</a:t>
            </a:r>
            <a:r>
              <a:rPr lang="zh-CN" altLang="en-US" sz="2400" dirty="0">
                <a:ea typeface="宋体" panose="02010600030101010101" pitchFamily="2" charset="-122"/>
              </a:rPr>
              <a:t>劳动法</a:t>
            </a:r>
            <a:r>
              <a:rPr lang="en-US" altLang="zh-CN" sz="2400" dirty="0">
                <a:ea typeface="宋体" panose="02010600030101010101" pitchFamily="2" charset="-122"/>
              </a:rPr>
              <a:t>》</a:t>
            </a:r>
            <a:r>
              <a:rPr lang="zh-CN" altLang="en-US" sz="2400" dirty="0">
                <a:ea typeface="宋体" panose="02010600030101010101" pitchFamily="2" charset="-122"/>
              </a:rPr>
              <a:t>专门规定了劳动合同。</a:t>
            </a:r>
            <a:r>
              <a:rPr lang="zh-CN" altLang="en-US" sz="2400" b="1" dirty="0">
                <a:solidFill>
                  <a:schemeClr val="tx2"/>
                </a:solidFill>
                <a:ea typeface="宋体" panose="02010600030101010101" pitchFamily="2" charset="-122"/>
                <a:sym typeface="+mn-ea"/>
              </a:rPr>
              <a:t>（法律地位不平等）（管理与被管理的关系）</a:t>
            </a:r>
            <a:endParaRPr lang="en-US" altLang="zh-CN" sz="2400" dirty="0">
              <a:solidFill>
                <a:schemeClr val="tx2"/>
              </a:solidFill>
              <a:ea typeface="宋体" panose="02010600030101010101" pitchFamily="2" charset="-122"/>
            </a:endParaRPr>
          </a:p>
          <a:p>
            <a:pPr>
              <a:lnSpc>
                <a:spcPct val="150000"/>
              </a:lnSpc>
            </a:pPr>
            <a:r>
              <a:rPr lang="en-US" altLang="zh-CN" sz="2400" dirty="0">
                <a:ea typeface="宋体" panose="02010600030101010101" pitchFamily="2" charset="-122"/>
              </a:rPr>
              <a:t>3</a:t>
            </a:r>
            <a:r>
              <a:rPr lang="zh-CN" altLang="en-US" sz="2400" dirty="0">
                <a:ea typeface="宋体" panose="02010600030101010101" pitchFamily="2" charset="-122"/>
              </a:rPr>
              <a:t>、</a:t>
            </a:r>
            <a:r>
              <a:rPr lang="zh-CN" altLang="en-US" sz="2400" b="1" dirty="0">
                <a:solidFill>
                  <a:srgbClr val="C00000"/>
                </a:solidFill>
                <a:ea typeface="宋体" panose="02010600030101010101" pitchFamily="2" charset="-122"/>
              </a:rPr>
              <a:t>婚姻法、收养法及继承法上的合同</a:t>
            </a:r>
            <a:r>
              <a:rPr lang="zh-CN" altLang="en-US" sz="2400" b="1" dirty="0">
                <a:solidFill>
                  <a:schemeClr val="tx2"/>
                </a:solidFill>
                <a:ea typeface="宋体" panose="02010600030101010101" pitchFamily="2" charset="-122"/>
              </a:rPr>
              <a:t>（涉及到身份关系）</a:t>
            </a:r>
            <a:endParaRPr lang="en-US" altLang="zh-CN" sz="2400" b="1" dirty="0">
              <a:solidFill>
                <a:schemeClr val="tx2"/>
              </a:solidFill>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9651365" y="1475740"/>
            <a:ext cx="2055495" cy="3907790"/>
          </a:xfrm>
          <a:prstGeom prst="rect">
            <a:avLst/>
          </a:prstGeom>
        </p:spPr>
      </p:pic>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913765" y="365125"/>
            <a:ext cx="10515600" cy="1325563"/>
          </a:xfrm>
        </p:spPr>
        <p:txBody>
          <a:bodyPr/>
          <a:p>
            <a:r>
              <a:rPr lang="zh-CN" altLang="en-US" b="1"/>
              <a:t>二、合同法的基本原则</a:t>
            </a:r>
            <a:endParaRPr lang="zh-CN" altLang="en-US" b="1"/>
          </a:p>
        </p:txBody>
      </p:sp>
      <p:sp>
        <p:nvSpPr>
          <p:cNvPr id="3" name="内容占位符 2"/>
          <p:cNvSpPr>
            <a:spLocks noGrp="1"/>
          </p:cNvSpPr>
          <p:nvPr>
            <p:ph idx="1"/>
          </p:nvPr>
        </p:nvSpPr>
        <p:spPr>
          <a:xfrm>
            <a:off x="838200" y="1405255"/>
            <a:ext cx="10515600" cy="4351338"/>
          </a:xfrm>
        </p:spPr>
        <p:txBody>
          <a:bodyPr/>
          <a:p>
            <a:pPr marL="0" indent="0">
              <a:lnSpc>
                <a:spcPct val="150000"/>
              </a:lnSpc>
              <a:buNone/>
            </a:pPr>
            <a:r>
              <a:rPr lang="en-US" altLang="zh-CN"/>
              <a:t>     </a:t>
            </a:r>
            <a:r>
              <a:rPr lang="zh-CN" altLang="en-US" b="1"/>
              <a:t>《合同法》的基本原则，反映了合同的内在规律，体现了《合同法》总的指导思想，是立法机关制定《合同法》、司法机关或者仲裁机关处理合同纠纷、当事人订立和履行合同应当遵循的基本准则。具有指导、约束和规范作用。</a:t>
            </a:r>
            <a:endParaRPr lang="zh-CN" altLang="en-US" b="1"/>
          </a:p>
        </p:txBody>
      </p:sp>
      <p:pic>
        <p:nvPicPr>
          <p:cNvPr id="4" name="图片 3"/>
          <p:cNvPicPr>
            <a:picLocks noChangeAspect="1"/>
          </p:cNvPicPr>
          <p:nvPr/>
        </p:nvPicPr>
        <p:blipFill>
          <a:blip r:embed="rId1"/>
          <a:stretch>
            <a:fillRect/>
          </a:stretch>
        </p:blipFill>
        <p:spPr>
          <a:xfrm>
            <a:off x="838835" y="3850005"/>
            <a:ext cx="4712970" cy="2698750"/>
          </a:xfrm>
          <a:prstGeom prst="rect">
            <a:avLst/>
          </a:prstGeom>
        </p:spPr>
      </p:pic>
      <p:pic>
        <p:nvPicPr>
          <p:cNvPr id="5" name="图片 4"/>
          <p:cNvPicPr>
            <a:picLocks noChangeAspect="1"/>
          </p:cNvPicPr>
          <p:nvPr/>
        </p:nvPicPr>
        <p:blipFill>
          <a:blip r:embed="rId2"/>
          <a:stretch>
            <a:fillRect/>
          </a:stretch>
        </p:blipFill>
        <p:spPr>
          <a:xfrm>
            <a:off x="5939790" y="3681730"/>
            <a:ext cx="5265420" cy="2867660"/>
          </a:xfrm>
          <a:prstGeom prst="rect">
            <a:avLst/>
          </a:prstGeom>
        </p:spPr>
      </p:pic>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923290" y="365125"/>
            <a:ext cx="5205730" cy="1325880"/>
          </a:xfrm>
        </p:spPr>
        <p:txBody>
          <a:bodyPr/>
          <a:p>
            <a:r>
              <a:rPr lang="zh-CN" altLang="en-US" b="1">
                <a:sym typeface="+mn-ea"/>
              </a:rPr>
              <a:t>二、合同法的基本原则</a:t>
            </a:r>
            <a:endParaRPr lang="zh-CN" altLang="en-US"/>
          </a:p>
        </p:txBody>
      </p:sp>
      <p:sp>
        <p:nvSpPr>
          <p:cNvPr id="3" name="内容占位符 2"/>
          <p:cNvSpPr>
            <a:spLocks noGrp="1"/>
          </p:cNvSpPr>
          <p:nvPr>
            <p:ph idx="1"/>
          </p:nvPr>
        </p:nvSpPr>
        <p:spPr>
          <a:xfrm>
            <a:off x="1560830" y="1691005"/>
            <a:ext cx="5675630" cy="4351655"/>
          </a:xfrm>
        </p:spPr>
        <p:txBody>
          <a:bodyPr/>
          <a:p>
            <a:r>
              <a:rPr lang="zh-CN" altLang="en-US" sz="2800"/>
              <a:t>（一）平等原则</a:t>
            </a:r>
            <a:endParaRPr lang="zh-CN" altLang="en-US" sz="2800"/>
          </a:p>
          <a:p>
            <a:r>
              <a:rPr lang="zh-CN" altLang="en-US" sz="2800"/>
              <a:t>（二）自愿原则</a:t>
            </a:r>
            <a:endParaRPr lang="zh-CN" altLang="en-US" sz="2800"/>
          </a:p>
          <a:p>
            <a:r>
              <a:rPr lang="zh-CN" altLang="en-US" sz="2800"/>
              <a:t>（三）公平原则</a:t>
            </a:r>
            <a:endParaRPr lang="zh-CN" altLang="en-US" sz="2800"/>
          </a:p>
          <a:p>
            <a:r>
              <a:rPr lang="zh-CN" altLang="en-US" sz="2800"/>
              <a:t>（四）诚实信用原则</a:t>
            </a:r>
            <a:endParaRPr lang="zh-CN" altLang="en-US" sz="2800"/>
          </a:p>
          <a:p>
            <a:r>
              <a:rPr lang="zh-CN" altLang="en-US" sz="2800"/>
              <a:t>（五）合法原则</a:t>
            </a:r>
            <a:endParaRPr lang="zh-CN" altLang="en-US" sz="2800"/>
          </a:p>
        </p:txBody>
      </p:sp>
      <p:pic>
        <p:nvPicPr>
          <p:cNvPr id="4" name="图片 3"/>
          <p:cNvPicPr>
            <a:picLocks noChangeAspect="1"/>
          </p:cNvPicPr>
          <p:nvPr>
            <p:custDataLst>
              <p:tags r:id="rId1"/>
            </p:custDataLst>
          </p:nvPr>
        </p:nvPicPr>
        <p:blipFill>
          <a:blip r:embed="rId2"/>
          <a:stretch>
            <a:fillRect/>
          </a:stretch>
        </p:blipFill>
        <p:spPr>
          <a:xfrm>
            <a:off x="5989955" y="1341120"/>
            <a:ext cx="5051425" cy="50514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757555"/>
            <a:ext cx="10515600" cy="933450"/>
          </a:xfrm>
        </p:spPr>
        <p:txBody>
          <a:bodyPr/>
          <a:p>
            <a:r>
              <a:rPr lang="zh-CN" altLang="en-US" b="1">
                <a:solidFill>
                  <a:srgbClr val="FF0000"/>
                </a:solidFill>
                <a:ea typeface="宋体" panose="02010600030101010101" pitchFamily="2" charset="-122"/>
              </a:rPr>
              <a:t>（一）平等原则</a:t>
            </a:r>
            <a:endParaRPr lang="zh-CN" altLang="en-US" b="1">
              <a:solidFill>
                <a:srgbClr val="FF0000"/>
              </a:solidFill>
              <a:ea typeface="宋体" panose="02010600030101010101" pitchFamily="2" charset="-122"/>
            </a:endParaRPr>
          </a:p>
        </p:txBody>
      </p:sp>
      <p:sp>
        <p:nvSpPr>
          <p:cNvPr id="3" name="内容占位符 2"/>
          <p:cNvSpPr>
            <a:spLocks noGrp="1"/>
          </p:cNvSpPr>
          <p:nvPr>
            <p:ph idx="1"/>
          </p:nvPr>
        </p:nvSpPr>
        <p:spPr>
          <a:xfrm>
            <a:off x="614680" y="1573530"/>
            <a:ext cx="7559040" cy="4714875"/>
          </a:xfrm>
        </p:spPr>
        <p:txBody>
          <a:bodyPr>
            <a:normAutofit lnSpcReduction="10000"/>
          </a:bodyPr>
          <a:p>
            <a:r>
              <a:rPr lang="en-US" altLang="zh-CN"/>
              <a:t>    </a:t>
            </a:r>
            <a:r>
              <a:rPr lang="en-US" altLang="zh-CN" b="1"/>
              <a:t> </a:t>
            </a:r>
            <a:r>
              <a:rPr lang="zh-CN" altLang="en-US" b="1">
                <a:sym typeface="+mn-ea"/>
              </a:rPr>
              <a:t>《合同法》第3条 规定</a:t>
            </a:r>
            <a:r>
              <a:rPr lang="zh-CN" altLang="en-US" b="1"/>
              <a:t> “合同当事人的法律地位平等，一方</a:t>
            </a:r>
            <a:r>
              <a:rPr lang="zh-CN" altLang="en-US" b="1">
                <a:solidFill>
                  <a:srgbClr val="FF0000"/>
                </a:solidFill>
              </a:rPr>
              <a:t>不得将自己的意志强加给另一方</a:t>
            </a:r>
            <a:r>
              <a:rPr lang="zh-CN" altLang="en-US" b="1"/>
              <a:t>。”平等原则是民法的平等原则在合同法中的具体体现， 须从形式上的平等到实质上的平等 ，实际生活中存在许多因素影响当事人的平等地位 。该原则强调在合同法律关系中，当事人之间在合同的订立、履行和承担违约责任等方面，都处于平等的</a:t>
            </a:r>
            <a:r>
              <a:rPr lang="zh-CN" altLang="en-US" b="1">
                <a:solidFill>
                  <a:srgbClr val="FF0000"/>
                </a:solidFill>
              </a:rPr>
              <a:t>法律地位</a:t>
            </a:r>
            <a:r>
              <a:rPr lang="zh-CN" altLang="en-US" b="1"/>
              <a:t>，彼此</a:t>
            </a:r>
            <a:r>
              <a:rPr lang="zh-CN" altLang="en-US" b="1">
                <a:solidFill>
                  <a:srgbClr val="FF0000"/>
                </a:solidFill>
              </a:rPr>
              <a:t>权利义务对待</a:t>
            </a:r>
            <a:r>
              <a:rPr lang="zh-CN" altLang="en-US" b="1"/>
              <a:t>，</a:t>
            </a:r>
            <a:r>
              <a:rPr lang="zh-CN" altLang="en-US" b="1">
                <a:solidFill>
                  <a:srgbClr val="FF0000"/>
                </a:solidFill>
              </a:rPr>
              <a:t>不允许一方将自已的意志强加给另一方</a:t>
            </a:r>
            <a:r>
              <a:rPr lang="zh-CN" altLang="en-US" b="1"/>
              <a:t>。</a:t>
            </a:r>
            <a:endParaRPr lang="zh-CN" altLang="en-US" b="1"/>
          </a:p>
        </p:txBody>
      </p:sp>
      <p:pic>
        <p:nvPicPr>
          <p:cNvPr id="4" name="图片 3"/>
          <p:cNvPicPr>
            <a:picLocks noChangeAspect="1"/>
          </p:cNvPicPr>
          <p:nvPr/>
        </p:nvPicPr>
        <p:blipFill>
          <a:blip r:embed="rId1"/>
          <a:stretch>
            <a:fillRect/>
          </a:stretch>
        </p:blipFill>
        <p:spPr>
          <a:xfrm>
            <a:off x="8318500" y="3484880"/>
            <a:ext cx="3500120" cy="2687955"/>
          </a:xfrm>
          <a:prstGeom prst="rect">
            <a:avLst/>
          </a:prstGeom>
        </p:spPr>
      </p:pic>
      <p:pic>
        <p:nvPicPr>
          <p:cNvPr id="5" name="图片 4"/>
          <p:cNvPicPr>
            <a:picLocks noChangeAspect="1"/>
          </p:cNvPicPr>
          <p:nvPr/>
        </p:nvPicPr>
        <p:blipFill>
          <a:blip r:embed="rId2"/>
          <a:stretch>
            <a:fillRect/>
          </a:stretch>
        </p:blipFill>
        <p:spPr>
          <a:xfrm>
            <a:off x="8319135" y="1099185"/>
            <a:ext cx="3670935" cy="2244090"/>
          </a:xfrm>
          <a:prstGeom prst="rect">
            <a:avLst/>
          </a:prstGeom>
        </p:spPr>
      </p:pic>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672465"/>
            <a:ext cx="10515600" cy="851535"/>
          </a:xfrm>
        </p:spPr>
        <p:txBody>
          <a:bodyPr/>
          <a:p>
            <a:r>
              <a:rPr lang="zh-CN" altLang="en-US"/>
              <a:t>案例</a:t>
            </a:r>
            <a:endParaRPr lang="zh-CN" altLang="en-US"/>
          </a:p>
        </p:txBody>
      </p:sp>
      <p:sp>
        <p:nvSpPr>
          <p:cNvPr id="3" name="内容占位符 2"/>
          <p:cNvSpPr>
            <a:spLocks noGrp="1"/>
          </p:cNvSpPr>
          <p:nvPr>
            <p:ph idx="1"/>
          </p:nvPr>
        </p:nvSpPr>
        <p:spPr>
          <a:xfrm>
            <a:off x="838200" y="1825625"/>
            <a:ext cx="7297420" cy="4351655"/>
          </a:xfrm>
        </p:spPr>
        <p:txBody>
          <a:bodyPr/>
          <a:p>
            <a:r>
              <a:rPr lang="en-US" altLang="zh-CN"/>
              <a:t>   </a:t>
            </a:r>
            <a:r>
              <a:rPr lang="en-US" altLang="zh-CN" b="1"/>
              <a:t> 2019</a:t>
            </a:r>
            <a:r>
              <a:rPr lang="zh-CN" altLang="en-US" b="1"/>
              <a:t>年9月底，来自天津的男游客李某在三亚某酒店游泳池溺水，经抢救无效死亡。李某的父母要求酒店经营方、酒店物业方、旅行社三方共赔偿100万元。由于相关方就赔偿事宜始终无法达成一致，10月4日，在三亚旅游质量监督管理局的请求下，三亚旅游巡回法庭介入此案。经过一天的艰难调解，上述三方同意共同向死者家属赔偿60万元。</a:t>
            </a:r>
            <a:endParaRPr lang="zh-CN" altLang="en-US" b="1"/>
          </a:p>
        </p:txBody>
      </p:sp>
      <p:pic>
        <p:nvPicPr>
          <p:cNvPr id="4" name="图片 3"/>
          <p:cNvPicPr>
            <a:picLocks noChangeAspect="1"/>
          </p:cNvPicPr>
          <p:nvPr/>
        </p:nvPicPr>
        <p:blipFill>
          <a:blip r:embed="rId1"/>
          <a:stretch>
            <a:fillRect/>
          </a:stretch>
        </p:blipFill>
        <p:spPr>
          <a:xfrm>
            <a:off x="8135620" y="1825625"/>
            <a:ext cx="3669665" cy="3797300"/>
          </a:xfrm>
          <a:prstGeom prst="rect">
            <a:avLst/>
          </a:prstGeom>
        </p:spPr>
      </p:pic>
    </p:spTree>
  </p:cSld>
  <p:clrMapOvr>
    <a:masterClrMapping/>
  </p:clrMapOvr>
  <p:transition>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p:nvPr/>
        </p:nvSpPr>
        <p:spPr>
          <a:xfrm flipH="1">
            <a:off x="3068577" y="-20320"/>
            <a:ext cx="9151725" cy="6898753"/>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 name="connsiteX0-11" fmla="*/ 0 w 9290304"/>
              <a:gd name="connsiteY0-12" fmla="*/ 0 h 6898753"/>
              <a:gd name="connsiteX1-13" fmla="*/ 5550967 w 9290304"/>
              <a:gd name="connsiteY1-14" fmla="*/ 0 h 6898753"/>
              <a:gd name="connsiteX2-15" fmla="*/ 9290304 w 9290304"/>
              <a:gd name="connsiteY2-16" fmla="*/ 6898753 h 6898753"/>
              <a:gd name="connsiteX3-17" fmla="*/ 0 w 9290304"/>
              <a:gd name="connsiteY3-18" fmla="*/ 6880465 h 6898753"/>
              <a:gd name="connsiteX4-19" fmla="*/ 0 w 9290304"/>
              <a:gd name="connsiteY4-20" fmla="*/ 0 h 6898753"/>
              <a:gd name="connsiteX0-21" fmla="*/ 0 w 9290304"/>
              <a:gd name="connsiteY0-22" fmla="*/ 0 h 6898753"/>
              <a:gd name="connsiteX1-23" fmla="*/ 5068279 w 9290304"/>
              <a:gd name="connsiteY1-24" fmla="*/ 18288 h 6898753"/>
              <a:gd name="connsiteX2-25" fmla="*/ 9290304 w 9290304"/>
              <a:gd name="connsiteY2-26" fmla="*/ 6898753 h 6898753"/>
              <a:gd name="connsiteX3-27" fmla="*/ 0 w 9290304"/>
              <a:gd name="connsiteY3-28" fmla="*/ 6880465 h 6898753"/>
              <a:gd name="connsiteX4-29" fmla="*/ 0 w 9290304"/>
              <a:gd name="connsiteY4-3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5068279" y="18288"/>
                </a:lnTo>
                <a:lnTo>
                  <a:pt x="9290304" y="6898753"/>
                </a:lnTo>
                <a:lnTo>
                  <a:pt x="0" y="6880465"/>
                </a:lnTo>
                <a:lnTo>
                  <a:pt x="0" y="0"/>
                </a:ln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5" name="组合 27"/>
          <p:cNvGrpSpPr/>
          <p:nvPr/>
        </p:nvGrpSpPr>
        <p:grpSpPr>
          <a:xfrm>
            <a:off x="7770572" y="2054778"/>
            <a:ext cx="1169301" cy="2495601"/>
            <a:chOff x="9573738" y="3064162"/>
            <a:chExt cx="1169301" cy="2495601"/>
          </a:xfrm>
        </p:grpSpPr>
        <p:sp>
          <p:nvSpPr>
            <p:cNvPr id="6" name="文本框 5"/>
            <p:cNvSpPr txBox="1"/>
            <p:nvPr/>
          </p:nvSpPr>
          <p:spPr>
            <a:xfrm>
              <a:off x="9573738" y="4113213"/>
              <a:ext cx="1028700" cy="1446550"/>
            </a:xfrm>
            <a:prstGeom prst="rect">
              <a:avLst/>
            </a:prstGeom>
            <a:noFill/>
          </p:spPr>
          <p:txBody>
            <a:bodyPr wrap="square" rtlCol="0">
              <a:spAutoFit/>
            </a:bodyPr>
            <a:lstStyle/>
            <a:p>
              <a:r>
                <a:rPr lang="zh-CN" altLang="en-US" sz="4400" dirty="0">
                  <a:solidFill>
                    <a:schemeClr val="bg1"/>
                  </a:solidFill>
                  <a:latin typeface="微软雅黑" panose="020B0503020204020204" charset="-122"/>
                  <a:ea typeface="微软雅黑" panose="020B0503020204020204" charset="-122"/>
                  <a:cs typeface="微软雅黑" panose="020B0503020204020204" charset="-122"/>
                </a:rPr>
                <a:t>目录</a:t>
              </a:r>
              <a:endParaRPr lang="en-US" altLang="zh-CN" sz="44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矩形 6"/>
            <p:cNvSpPr/>
            <p:nvPr/>
          </p:nvSpPr>
          <p:spPr>
            <a:xfrm rot="16200000">
              <a:off x="9594071" y="3751465"/>
              <a:ext cx="1836272" cy="461665"/>
            </a:xfrm>
            <a:prstGeom prst="rect">
              <a:avLst/>
            </a:prstGeom>
          </p:spPr>
          <p:txBody>
            <a:bodyPr wrap="none">
              <a:spAutoFit/>
            </a:bodyPr>
            <a:lstStyle/>
            <a:p>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CONTENTS</a:t>
              </a:r>
              <a:endParaRPr lang="zh-CN" altLang="en-US" sz="2400" dirty="0">
                <a:solidFill>
                  <a:schemeClr val="bg1"/>
                </a:solidFill>
                <a:latin typeface="微软雅黑" panose="020B0503020204020204" charset="-122"/>
                <a:ea typeface="微软雅黑" panose="020B0503020204020204" charset="-122"/>
                <a:cs typeface="微软雅黑" panose="020B0503020204020204" charset="-122"/>
              </a:endParaRPr>
            </a:p>
          </p:txBody>
        </p:sp>
      </p:grpSp>
      <p:grpSp>
        <p:nvGrpSpPr>
          <p:cNvPr id="8" name="组合 5"/>
          <p:cNvGrpSpPr/>
          <p:nvPr/>
        </p:nvGrpSpPr>
        <p:grpSpPr>
          <a:xfrm>
            <a:off x="2487591" y="1285096"/>
            <a:ext cx="3666604" cy="769441"/>
            <a:chOff x="7167668" y="1152127"/>
            <a:chExt cx="3666604" cy="769441"/>
          </a:xfrm>
        </p:grpSpPr>
        <p:sp>
          <p:nvSpPr>
            <p:cNvPr id="9" name="矩形 8"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7700134" y="1267544"/>
              <a:ext cx="3134138" cy="460375"/>
            </a:xfrm>
            <a:prstGeom prst="rect">
              <a:avLst/>
            </a:prstGeom>
          </p:spPr>
          <p:txBody>
            <a:bodyPr wrap="square">
              <a:spAutoFit/>
            </a:bodyPr>
            <a:lstStyle/>
            <a:p>
              <a:pPr>
                <a:buClr>
                  <a:schemeClr val="accent3"/>
                </a:buClr>
              </a:pPr>
              <a:r>
                <a:rPr lang="zh-CN" altLang="en-US" sz="2400" b="1" dirty="0" smtClean="0">
                  <a:solidFill>
                    <a:schemeClr val="tx1">
                      <a:lumMod val="75000"/>
                      <a:lumOff val="25000"/>
                    </a:schemeClr>
                  </a:solidFill>
                  <a:latin typeface="黑体" panose="02010609060101010101" charset="-122"/>
                  <a:ea typeface="黑体" panose="02010609060101010101" charset="-122"/>
                  <a:cs typeface="Hiragino Sans GB W3" charset="-122"/>
                </a:rPr>
                <a:t>合同法概述</a:t>
              </a:r>
              <a:endParaRPr lang="zh-CN" altLang="en-US" sz="2400" b="1" dirty="0" smtClean="0">
                <a:solidFill>
                  <a:schemeClr val="tx1">
                    <a:lumMod val="75000"/>
                    <a:lumOff val="25000"/>
                  </a:schemeClr>
                </a:solidFill>
                <a:latin typeface="黑体" panose="02010609060101010101" charset="-122"/>
                <a:ea typeface="黑体" panose="02010609060101010101" charset="-122"/>
                <a:cs typeface="Hiragino Sans GB W3" charset="-122"/>
              </a:endParaRPr>
            </a:p>
          </p:txBody>
        </p:sp>
        <p:sp>
          <p:nvSpPr>
            <p:cNvPr id="10" name="文本框 9"/>
            <p:cNvSpPr txBox="1"/>
            <p:nvPr/>
          </p:nvSpPr>
          <p:spPr>
            <a:xfrm>
              <a:off x="7167668" y="1152127"/>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1</a:t>
              </a:r>
              <a:endParaRPr lang="zh-CN" altLang="en-US" sz="4400" dirty="0">
                <a:solidFill>
                  <a:srgbClr val="4C4847"/>
                </a:solidFill>
                <a:latin typeface="Hiragino Sans GB W3" charset="-122"/>
                <a:ea typeface="Hiragino Sans GB W3" charset="-122"/>
                <a:cs typeface="Hiragino Sans GB W3" charset="-122"/>
              </a:endParaRPr>
            </a:p>
          </p:txBody>
        </p:sp>
      </p:grpSp>
      <p:grpSp>
        <p:nvGrpSpPr>
          <p:cNvPr id="11" name="组合 6"/>
          <p:cNvGrpSpPr/>
          <p:nvPr/>
        </p:nvGrpSpPr>
        <p:grpSpPr>
          <a:xfrm>
            <a:off x="1773916" y="2201391"/>
            <a:ext cx="3671409" cy="769441"/>
            <a:chOff x="6384125" y="2071332"/>
            <a:chExt cx="3671409" cy="769441"/>
          </a:xfrm>
        </p:grpSpPr>
        <p:sp>
          <p:nvSpPr>
            <p:cNvPr id="12" name="矩形 11"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6921396" y="2186749"/>
              <a:ext cx="3134138" cy="460375"/>
            </a:xfrm>
            <a:prstGeom prst="rect">
              <a:avLst/>
            </a:prstGeom>
          </p:spPr>
          <p:txBody>
            <a:bodyPr wrap="square">
              <a:spAutoFit/>
            </a:bodyPr>
            <a:lstStyle/>
            <a:p>
              <a:r>
                <a:rPr lang="zh-CN" altLang="en-US" sz="2400" b="1" dirty="0" smtClean="0">
                  <a:solidFill>
                    <a:schemeClr val="bg1">
                      <a:lumMod val="50000"/>
                    </a:schemeClr>
                  </a:solidFill>
                  <a:latin typeface="黑体" panose="02010609060101010101" charset="-122"/>
                  <a:ea typeface="黑体" panose="02010609060101010101" charset="-122"/>
                  <a:cs typeface="Hiragino Sans GB W3" charset="-122"/>
                </a:rPr>
                <a:t>合同的订立与效力</a:t>
              </a:r>
              <a:endParaRPr lang="zh-CN" altLang="en-US" sz="2400" b="1" dirty="0" smtClean="0">
                <a:solidFill>
                  <a:schemeClr val="bg1">
                    <a:lumMod val="50000"/>
                  </a:schemeClr>
                </a:solidFill>
                <a:latin typeface="黑体" panose="02010609060101010101" charset="-122"/>
                <a:ea typeface="黑体" panose="02010609060101010101" charset="-122"/>
                <a:cs typeface="Hiragino Sans GB W3" charset="-122"/>
              </a:endParaRPr>
            </a:p>
          </p:txBody>
        </p:sp>
        <p:sp>
          <p:nvSpPr>
            <p:cNvPr id="13" name="文本框 12"/>
            <p:cNvSpPr txBox="1"/>
            <p:nvPr/>
          </p:nvSpPr>
          <p:spPr>
            <a:xfrm>
              <a:off x="6384125" y="2071332"/>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2</a:t>
              </a:r>
              <a:endParaRPr lang="zh-CN" altLang="en-US" sz="4400" dirty="0">
                <a:solidFill>
                  <a:srgbClr val="4C4847"/>
                </a:solidFill>
                <a:latin typeface="Hiragino Sans GB W3" charset="-122"/>
                <a:ea typeface="Hiragino Sans GB W3" charset="-122"/>
                <a:cs typeface="Hiragino Sans GB W3" charset="-122"/>
              </a:endParaRPr>
            </a:p>
          </p:txBody>
        </p:sp>
      </p:grpSp>
      <p:grpSp>
        <p:nvGrpSpPr>
          <p:cNvPr id="14" name="组合 7"/>
          <p:cNvGrpSpPr/>
          <p:nvPr/>
        </p:nvGrpSpPr>
        <p:grpSpPr>
          <a:xfrm>
            <a:off x="1325185" y="3311361"/>
            <a:ext cx="4236085" cy="945515"/>
            <a:chOff x="5889381" y="3056083"/>
            <a:chExt cx="4236085" cy="945515"/>
          </a:xfrm>
        </p:grpSpPr>
        <p:sp>
          <p:nvSpPr>
            <p:cNvPr id="15" name="矩形 14"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6422146" y="3171653"/>
              <a:ext cx="3703320" cy="829945"/>
            </a:xfrm>
            <a:prstGeom prst="rect">
              <a:avLst/>
            </a:prstGeom>
          </p:spPr>
          <p:txBody>
            <a:bodyPr wrap="square">
              <a:spAutoFit/>
            </a:bodyPr>
            <a:lstStyle/>
            <a:p>
              <a:r>
                <a:rPr lang="zh-CN" altLang="en-US" sz="2400" b="1" dirty="0">
                  <a:solidFill>
                    <a:schemeClr val="bg1">
                      <a:lumMod val="50000"/>
                    </a:schemeClr>
                  </a:solidFill>
                  <a:latin typeface="黑体" panose="02010609060101010101" charset="-122"/>
                  <a:ea typeface="黑体" panose="02010609060101010101" charset="-122"/>
                  <a:cs typeface="Hiragino Sans GB W3" charset="-122"/>
                </a:rPr>
                <a:t>合同的变更、转让、解</a:t>
              </a:r>
              <a:endParaRPr lang="zh-CN" altLang="en-US" sz="2400" b="1" dirty="0">
                <a:solidFill>
                  <a:schemeClr val="bg1">
                    <a:lumMod val="50000"/>
                  </a:schemeClr>
                </a:solidFill>
                <a:latin typeface="黑体" panose="02010609060101010101" charset="-122"/>
                <a:ea typeface="黑体" panose="02010609060101010101" charset="-122"/>
                <a:cs typeface="Hiragino Sans GB W3" charset="-122"/>
              </a:endParaRPr>
            </a:p>
            <a:p>
              <a:r>
                <a:rPr lang="zh-CN" altLang="en-US" sz="2400" b="1" dirty="0">
                  <a:solidFill>
                    <a:schemeClr val="bg1">
                      <a:lumMod val="50000"/>
                    </a:schemeClr>
                  </a:solidFill>
                  <a:latin typeface="黑体" panose="02010609060101010101" charset="-122"/>
                  <a:ea typeface="黑体" panose="02010609060101010101" charset="-122"/>
                  <a:cs typeface="Hiragino Sans GB W3" charset="-122"/>
                </a:rPr>
                <a:t>除和终止</a:t>
              </a:r>
              <a:endParaRPr lang="zh-CN" altLang="en-US" sz="2400" b="1" dirty="0">
                <a:solidFill>
                  <a:schemeClr val="bg1">
                    <a:lumMod val="50000"/>
                  </a:schemeClr>
                </a:solidFill>
                <a:latin typeface="黑体" panose="02010609060101010101" charset="-122"/>
                <a:ea typeface="黑体" panose="02010609060101010101" charset="-122"/>
                <a:cs typeface="Hiragino Sans GB W3" charset="-122"/>
              </a:endParaRPr>
            </a:p>
          </p:txBody>
        </p:sp>
        <p:sp>
          <p:nvSpPr>
            <p:cNvPr id="16" name="文本框 15"/>
            <p:cNvSpPr txBox="1"/>
            <p:nvPr/>
          </p:nvSpPr>
          <p:spPr>
            <a:xfrm>
              <a:off x="5889381" y="3056083"/>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3</a:t>
              </a:r>
              <a:endParaRPr lang="zh-CN" altLang="en-US" sz="4400" dirty="0">
                <a:solidFill>
                  <a:srgbClr val="4C4847"/>
                </a:solidFill>
                <a:latin typeface="Hiragino Sans GB W3" charset="-122"/>
                <a:ea typeface="Hiragino Sans GB W3" charset="-122"/>
                <a:cs typeface="Hiragino Sans GB W3" charset="-122"/>
              </a:endParaRPr>
            </a:p>
          </p:txBody>
        </p:sp>
      </p:grpSp>
      <p:grpSp>
        <p:nvGrpSpPr>
          <p:cNvPr id="17" name="组合 8"/>
          <p:cNvGrpSpPr/>
          <p:nvPr/>
        </p:nvGrpSpPr>
        <p:grpSpPr>
          <a:xfrm>
            <a:off x="818109" y="4256866"/>
            <a:ext cx="3684520" cy="943807"/>
            <a:chOff x="5372338" y="4042389"/>
            <a:chExt cx="3684520" cy="943807"/>
          </a:xfrm>
        </p:grpSpPr>
        <p:sp>
          <p:nvSpPr>
            <p:cNvPr id="18" name="矩形 17"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5922720" y="4156251"/>
              <a:ext cx="3134138" cy="829945"/>
            </a:xfrm>
            <a:prstGeom prst="rect">
              <a:avLst/>
            </a:prstGeom>
          </p:spPr>
          <p:txBody>
            <a:bodyPr wrap="square">
              <a:spAutoFit/>
            </a:bodyPr>
            <a:lstStyle/>
            <a:p>
              <a:r>
                <a:rPr lang="zh-CN" altLang="en-US" sz="2400" b="1" dirty="0">
                  <a:solidFill>
                    <a:schemeClr val="bg1">
                      <a:lumMod val="50000"/>
                    </a:schemeClr>
                  </a:solidFill>
                  <a:latin typeface="黑体" panose="02010609060101010101" charset="-122"/>
                  <a:ea typeface="黑体" panose="02010609060101010101" charset="-122"/>
                  <a:cs typeface="黑体" panose="02010609060101010101" charset="-122"/>
                </a:rPr>
                <a:t>合同的履行和法律责任</a:t>
              </a:r>
              <a:endParaRPr lang="zh-CN" altLang="en-US" sz="2400" b="1" dirty="0">
                <a:solidFill>
                  <a:schemeClr val="bg1">
                    <a:lumMod val="50000"/>
                  </a:schemeClr>
                </a:solidFill>
                <a:latin typeface="黑体" panose="02010609060101010101" charset="-122"/>
                <a:ea typeface="黑体" panose="02010609060101010101" charset="-122"/>
                <a:cs typeface="黑体" panose="02010609060101010101" charset="-122"/>
              </a:endParaRPr>
            </a:p>
          </p:txBody>
        </p:sp>
        <p:sp>
          <p:nvSpPr>
            <p:cNvPr id="19" name="文本框 18"/>
            <p:cNvSpPr txBox="1"/>
            <p:nvPr/>
          </p:nvSpPr>
          <p:spPr>
            <a:xfrm>
              <a:off x="5372338" y="4042389"/>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4</a:t>
              </a:r>
              <a:endParaRPr lang="zh-CN" altLang="en-US" sz="4400" dirty="0">
                <a:solidFill>
                  <a:srgbClr val="4C4847"/>
                </a:solidFill>
                <a:latin typeface="Hiragino Sans GB W3" charset="-122"/>
                <a:ea typeface="Hiragino Sans GB W3" charset="-122"/>
                <a:cs typeface="Hiragino Sans GB W3" charset="-122"/>
              </a:endParaRPr>
            </a:p>
          </p:txBody>
        </p:sp>
      </p:grpSp>
      <p:grpSp>
        <p:nvGrpSpPr>
          <p:cNvPr id="20" name="组合 9"/>
          <p:cNvGrpSpPr/>
          <p:nvPr/>
        </p:nvGrpSpPr>
        <p:grpSpPr>
          <a:xfrm>
            <a:off x="359761" y="5239200"/>
            <a:ext cx="3672622" cy="769441"/>
            <a:chOff x="4884898" y="5025586"/>
            <a:chExt cx="3672622" cy="769441"/>
          </a:xfrm>
        </p:grpSpPr>
        <p:sp>
          <p:nvSpPr>
            <p:cNvPr id="21" name="矩形 20"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5423382" y="5141003"/>
              <a:ext cx="3134138" cy="460375"/>
            </a:xfrm>
            <a:prstGeom prst="rect">
              <a:avLst/>
            </a:prstGeom>
          </p:spPr>
          <p:txBody>
            <a:bodyPr wrap="square">
              <a:spAutoFit/>
            </a:bodyPr>
            <a:lstStyle/>
            <a:p>
              <a:r>
                <a:rPr lang="zh-CN" altLang="en-US" sz="2400" b="1" dirty="0">
                  <a:solidFill>
                    <a:schemeClr val="bg1">
                      <a:lumMod val="50000"/>
                    </a:schemeClr>
                  </a:solidFill>
                  <a:latin typeface="黑体" panose="02010609060101010101" charset="-122"/>
                  <a:ea typeface="黑体" panose="02010609060101010101" charset="-122"/>
                  <a:cs typeface="黑体" panose="02010609060101010101" charset="-122"/>
                </a:rPr>
                <a:t>旅游服务合同</a:t>
              </a:r>
              <a:endParaRPr lang="zh-CN" altLang="en-US" sz="2400" b="1" dirty="0">
                <a:solidFill>
                  <a:schemeClr val="bg1">
                    <a:lumMod val="50000"/>
                  </a:schemeClr>
                </a:solidFill>
                <a:latin typeface="黑体" panose="02010609060101010101" charset="-122"/>
                <a:ea typeface="黑体" panose="02010609060101010101" charset="-122"/>
                <a:cs typeface="黑体" panose="02010609060101010101" charset="-122"/>
              </a:endParaRPr>
            </a:p>
          </p:txBody>
        </p:sp>
        <p:sp>
          <p:nvSpPr>
            <p:cNvPr id="22" name="文本框 21"/>
            <p:cNvSpPr txBox="1"/>
            <p:nvPr/>
          </p:nvSpPr>
          <p:spPr>
            <a:xfrm>
              <a:off x="4884898" y="5025586"/>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5</a:t>
              </a:r>
              <a:endParaRPr lang="zh-CN" altLang="en-US" sz="4400" dirty="0">
                <a:solidFill>
                  <a:srgbClr val="4C4847"/>
                </a:solidFill>
                <a:latin typeface="Hiragino Sans GB W3" charset="-122"/>
                <a:ea typeface="Hiragino Sans GB W3" charset="-122"/>
                <a:cs typeface="Hiragino Sans GB W3" charset="-122"/>
              </a:endParaRPr>
            </a:p>
          </p:txBody>
        </p:sp>
      </p:grpSp>
      <p:pic>
        <p:nvPicPr>
          <p:cNvPr id="1034" name="图片 6"/>
          <p:cNvPicPr>
            <a:picLocks noChangeAspect="1"/>
          </p:cNvPicPr>
          <p:nvPr userDrawn="1"/>
        </p:nvPicPr>
        <p:blipFill>
          <a:blip r:embed="rId2"/>
          <a:stretch>
            <a:fillRect/>
          </a:stretch>
        </p:blipFill>
        <p:spPr>
          <a:xfrm>
            <a:off x="9711690" y="-20637"/>
            <a:ext cx="2362200" cy="581025"/>
          </a:xfrm>
          <a:prstGeom prst="rect">
            <a:avLst/>
          </a:prstGeom>
          <a:noFill/>
          <a:ln w="9525">
            <a:noFill/>
          </a:ln>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96290" y="1041400"/>
            <a:ext cx="6534785" cy="4351655"/>
          </a:xfrm>
        </p:spPr>
        <p:txBody>
          <a:bodyPr>
            <a:normAutofit lnSpcReduction="10000"/>
          </a:bodyPr>
          <a:p>
            <a:pPr>
              <a:lnSpc>
                <a:spcPct val="150000"/>
              </a:lnSpc>
            </a:pPr>
            <a:r>
              <a:rPr lang="en-US" altLang="zh-CN"/>
              <a:t>    </a:t>
            </a:r>
            <a:r>
              <a:rPr lang="en-US" altLang="zh-CN" b="1"/>
              <a:t> </a:t>
            </a:r>
            <a:r>
              <a:rPr lang="zh-CN" altLang="en-US" b="1"/>
              <a:t>在解决旅游纠纷的方式中，调解算是比较常用的一种。调解必须遵循双方当事人自愿原则、合法原则、平等原则 ，旅游纠纷双方当事人，不论其单位大小，也不论其职位高低，在法律上一律平等。调解时应当注意保证当事人平等地行使权利，坚持秉公论处，切实保护双方当事人的合法权益。不准偏袒任何一方，应当作出公正的调解</a:t>
            </a:r>
            <a:r>
              <a:rPr lang="zh-CN" altLang="en-US" b="1"/>
              <a:t>。</a:t>
            </a:r>
            <a:r>
              <a:rPr lang="zh-CN" altLang="en-US" b="1">
                <a:solidFill>
                  <a:srgbClr val="FF0000"/>
                </a:solidFill>
              </a:rPr>
              <a:t>树立平等意识观。</a:t>
            </a:r>
            <a:endParaRPr lang="zh-CN" altLang="en-US" b="1">
              <a:solidFill>
                <a:srgbClr val="FF0000"/>
              </a:solidFill>
            </a:endParaRPr>
          </a:p>
        </p:txBody>
      </p:sp>
      <p:pic>
        <p:nvPicPr>
          <p:cNvPr id="5" name="图片 4"/>
          <p:cNvPicPr>
            <a:picLocks noChangeAspect="1"/>
          </p:cNvPicPr>
          <p:nvPr/>
        </p:nvPicPr>
        <p:blipFill>
          <a:blip r:embed="rId1"/>
          <a:stretch>
            <a:fillRect/>
          </a:stretch>
        </p:blipFill>
        <p:spPr>
          <a:xfrm>
            <a:off x="7331075" y="817880"/>
            <a:ext cx="4305935" cy="5403215"/>
          </a:xfrm>
          <a:prstGeom prst="rect">
            <a:avLst/>
          </a:prstGeom>
        </p:spPr>
      </p:pic>
    </p:spTree>
  </p:cSld>
  <p:clrMapOvr>
    <a:masterClrMapping/>
  </p:clrMapOvr>
  <p:transition>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54380" y="443865"/>
            <a:ext cx="10515600" cy="975995"/>
          </a:xfrm>
        </p:spPr>
        <p:txBody>
          <a:bodyPr/>
          <a:p>
            <a:r>
              <a:rPr lang="zh-CN" altLang="en-US"/>
              <a:t>（二）自愿原则</a:t>
            </a:r>
            <a:endParaRPr lang="zh-CN" altLang="en-US"/>
          </a:p>
        </p:txBody>
      </p:sp>
      <p:sp>
        <p:nvSpPr>
          <p:cNvPr id="3" name="内容占位符 2"/>
          <p:cNvSpPr>
            <a:spLocks noGrp="1"/>
          </p:cNvSpPr>
          <p:nvPr>
            <p:ph idx="1"/>
          </p:nvPr>
        </p:nvSpPr>
        <p:spPr>
          <a:xfrm>
            <a:off x="670560" y="1237615"/>
            <a:ext cx="9773920" cy="5596890"/>
          </a:xfrm>
        </p:spPr>
        <p:txBody>
          <a:bodyPr>
            <a:noAutofit/>
          </a:bodyPr>
          <a:p>
            <a:pPr>
              <a:lnSpc>
                <a:spcPct val="100000"/>
              </a:lnSpc>
              <a:spcBef>
                <a:spcPts val="1000"/>
              </a:spcBef>
              <a:spcAft>
                <a:spcPts val="0"/>
              </a:spcAft>
            </a:pPr>
            <a:r>
              <a:rPr lang="zh-CN" altLang="en-US" b="1">
                <a:sym typeface="+mn-ea"/>
              </a:rPr>
              <a:t>《合同法》第4条规定：</a:t>
            </a:r>
            <a:r>
              <a:rPr lang="zh-CN" altLang="en-US" b="1"/>
              <a:t>“当事人依法享有自愿订立合同的权利，任何单位 和个人不得非法干预。”。</a:t>
            </a:r>
            <a:endParaRPr lang="zh-CN" altLang="en-US" b="1"/>
          </a:p>
          <a:p>
            <a:pPr>
              <a:lnSpc>
                <a:spcPct val="100000"/>
              </a:lnSpc>
              <a:spcBef>
                <a:spcPts val="1000"/>
              </a:spcBef>
              <a:spcAft>
                <a:spcPts val="0"/>
              </a:spcAft>
            </a:pPr>
            <a:r>
              <a:rPr lang="zh-CN" altLang="en-US" b="1"/>
              <a:t>(1)合同自愿原则的内容 </a:t>
            </a:r>
            <a:endParaRPr lang="zh-CN" altLang="en-US" b="1"/>
          </a:p>
          <a:p>
            <a:pPr>
              <a:lnSpc>
                <a:spcPct val="100000"/>
              </a:lnSpc>
              <a:spcBef>
                <a:spcPts val="1000"/>
              </a:spcBef>
              <a:spcAft>
                <a:spcPts val="0"/>
              </a:spcAft>
            </a:pPr>
            <a:r>
              <a:rPr lang="zh-CN" altLang="en-US" b="1">
                <a:solidFill>
                  <a:srgbClr val="FF0000"/>
                </a:solidFill>
              </a:rPr>
              <a:t>缔约自由</a:t>
            </a:r>
            <a:r>
              <a:rPr lang="zh-CN" altLang="en-US" b="1"/>
              <a:t>--自由决定是否与他人缔结合同 </a:t>
            </a:r>
            <a:endParaRPr lang="zh-CN" altLang="en-US" b="1"/>
          </a:p>
          <a:p>
            <a:pPr>
              <a:lnSpc>
                <a:spcPct val="100000"/>
              </a:lnSpc>
              <a:spcBef>
                <a:spcPts val="1000"/>
              </a:spcBef>
              <a:spcAft>
                <a:spcPts val="0"/>
              </a:spcAft>
            </a:pPr>
            <a:r>
              <a:rPr lang="zh-CN" altLang="en-US" b="1">
                <a:solidFill>
                  <a:srgbClr val="FF0000"/>
                </a:solidFill>
              </a:rPr>
              <a:t>选择相对人的自由</a:t>
            </a:r>
            <a:r>
              <a:rPr lang="zh-CN" altLang="en-US" b="1"/>
              <a:t>--自由决定与何人缔约 </a:t>
            </a:r>
            <a:endParaRPr lang="zh-CN" altLang="en-US" b="1"/>
          </a:p>
          <a:p>
            <a:pPr>
              <a:lnSpc>
                <a:spcPct val="100000"/>
              </a:lnSpc>
              <a:spcBef>
                <a:spcPts val="1000"/>
              </a:spcBef>
              <a:spcAft>
                <a:spcPts val="0"/>
              </a:spcAft>
            </a:pPr>
            <a:r>
              <a:rPr lang="zh-CN" altLang="en-US" b="1">
                <a:solidFill>
                  <a:srgbClr val="FF0000"/>
                </a:solidFill>
              </a:rPr>
              <a:t>合同内容的自由</a:t>
            </a:r>
            <a:r>
              <a:rPr lang="zh-CN" altLang="en-US" b="1"/>
              <a:t>--当事人自由决定合同内容 </a:t>
            </a:r>
            <a:endParaRPr lang="zh-CN" altLang="en-US" b="1"/>
          </a:p>
          <a:p>
            <a:pPr>
              <a:lnSpc>
                <a:spcPct val="100000"/>
              </a:lnSpc>
              <a:spcBef>
                <a:spcPts val="1000"/>
              </a:spcBef>
              <a:spcAft>
                <a:spcPts val="0"/>
              </a:spcAft>
            </a:pPr>
            <a:r>
              <a:rPr lang="zh-CN" altLang="en-US" b="1">
                <a:solidFill>
                  <a:srgbClr val="FF0000"/>
                </a:solidFill>
              </a:rPr>
              <a:t>合同方式的自由</a:t>
            </a:r>
            <a:r>
              <a:rPr lang="zh-CN" altLang="en-US" b="1"/>
              <a:t>--当事人可自由选择合同方式 </a:t>
            </a:r>
            <a:endParaRPr lang="zh-CN" altLang="en-US" b="1"/>
          </a:p>
          <a:p>
            <a:pPr>
              <a:lnSpc>
                <a:spcPct val="100000"/>
              </a:lnSpc>
              <a:spcBef>
                <a:spcPts val="1000"/>
              </a:spcBef>
              <a:spcAft>
                <a:spcPts val="0"/>
              </a:spcAft>
            </a:pPr>
            <a:r>
              <a:rPr lang="zh-CN" altLang="en-US" b="1"/>
              <a:t>(2)合同自由原则的限制 </a:t>
            </a:r>
            <a:endParaRPr lang="zh-CN" altLang="en-US" b="1"/>
          </a:p>
          <a:p>
            <a:pPr>
              <a:lnSpc>
                <a:spcPct val="100000"/>
              </a:lnSpc>
              <a:spcBef>
                <a:spcPts val="1000"/>
              </a:spcBef>
              <a:spcAft>
                <a:spcPts val="0"/>
              </a:spcAft>
            </a:pPr>
            <a:r>
              <a:rPr lang="zh-CN" altLang="en-US" b="1">
                <a:solidFill>
                  <a:srgbClr val="FF0000"/>
                </a:solidFill>
              </a:rPr>
              <a:t>强制缔约</a:t>
            </a:r>
            <a:r>
              <a:rPr lang="zh-CN" altLang="en-US" b="1"/>
              <a:t>--医疗、运输、能源等提供公共服务的主体负有强制缔约义务。</a:t>
            </a:r>
            <a:endParaRPr lang="zh-CN" altLang="en-US" b="1"/>
          </a:p>
          <a:p>
            <a:pPr>
              <a:lnSpc>
                <a:spcPct val="100000"/>
              </a:lnSpc>
              <a:spcBef>
                <a:spcPts val="1000"/>
              </a:spcBef>
              <a:spcAft>
                <a:spcPts val="0"/>
              </a:spcAft>
            </a:pPr>
            <a:r>
              <a:rPr lang="zh-CN" altLang="en-US" b="1"/>
              <a:t> </a:t>
            </a:r>
            <a:r>
              <a:rPr lang="zh-CN" altLang="en-US" b="1">
                <a:solidFill>
                  <a:srgbClr val="FF0000"/>
                </a:solidFill>
              </a:rPr>
              <a:t>格式条款</a:t>
            </a:r>
            <a:r>
              <a:rPr lang="zh-CN" altLang="en-US" b="1"/>
              <a:t>--限制了对合同内容选择的自由</a:t>
            </a:r>
            <a:endParaRPr lang="zh-CN" altLang="en-US" b="1"/>
          </a:p>
        </p:txBody>
      </p:sp>
      <p:pic>
        <p:nvPicPr>
          <p:cNvPr id="4" name="图片 3"/>
          <p:cNvPicPr>
            <a:picLocks noChangeAspect="1"/>
          </p:cNvPicPr>
          <p:nvPr/>
        </p:nvPicPr>
        <p:blipFill>
          <a:blip r:embed="rId1"/>
          <a:stretch>
            <a:fillRect/>
          </a:stretch>
        </p:blipFill>
        <p:spPr>
          <a:xfrm>
            <a:off x="7998460" y="2103755"/>
            <a:ext cx="3557270" cy="2440305"/>
          </a:xfrm>
          <a:prstGeom prst="rect">
            <a:avLst/>
          </a:prstGeom>
        </p:spPr>
      </p:pic>
    </p:spTree>
  </p:cSld>
  <p:clrMapOvr>
    <a:masterClrMapping/>
  </p:clrMapOvr>
  <p:transitio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518795"/>
            <a:ext cx="10515600" cy="808355"/>
          </a:xfrm>
        </p:spPr>
        <p:txBody>
          <a:bodyPr/>
          <a:p>
            <a:r>
              <a:rPr lang="zh-CN" altLang="en-US"/>
              <a:t>（三）公平原则</a:t>
            </a:r>
            <a:endParaRPr lang="zh-CN" altLang="en-US"/>
          </a:p>
        </p:txBody>
      </p:sp>
      <p:sp>
        <p:nvSpPr>
          <p:cNvPr id="3" name="内容占位符 2"/>
          <p:cNvSpPr>
            <a:spLocks noGrp="1"/>
          </p:cNvSpPr>
          <p:nvPr>
            <p:ph idx="1"/>
          </p:nvPr>
        </p:nvSpPr>
        <p:spPr>
          <a:xfrm>
            <a:off x="733425" y="1173480"/>
            <a:ext cx="10725150" cy="4988560"/>
          </a:xfrm>
        </p:spPr>
        <p:txBody>
          <a:bodyPr>
            <a:normAutofit/>
          </a:bodyPr>
          <a:p>
            <a:r>
              <a:rPr lang="zh-CN" altLang="en-US" b="1">
                <a:sym typeface="+mn-ea"/>
              </a:rPr>
              <a:t>《合同法》第5条规定：</a:t>
            </a:r>
            <a:r>
              <a:rPr lang="zh-CN" altLang="en-US" b="1"/>
              <a:t>“当事人应当遵循公平原则确定各方的权利和义务。”公平主要针对合同的内容而言。具体表现在下面两个方面：</a:t>
            </a:r>
            <a:endParaRPr lang="zh-CN" altLang="en-US" b="1"/>
          </a:p>
          <a:p>
            <a:r>
              <a:rPr lang="zh-CN" altLang="en-US" b="1"/>
              <a:t>(1)“给付的均衡” ：一般表现为给付与对待给付之间具有等值性，当事人主观上认为“公平合理”即可。 “主观等值”的例外情形 如在订立合同时显失公平的，或在胁迫、欺诈、乘人之危的情况下违背真实意思订立合同的，当事人有权请求人民法院或者仲裁机构变更或者撤销。 --《合同法》第54条 </a:t>
            </a:r>
            <a:endParaRPr lang="zh-CN" altLang="en-US" b="1"/>
          </a:p>
          <a:p>
            <a:r>
              <a:rPr lang="zh-CN" altLang="en-US" b="1"/>
              <a:t>(2)对合同风险的合理分配 </a:t>
            </a:r>
            <a:endParaRPr lang="zh-CN" altLang="en-US" b="1"/>
          </a:p>
        </p:txBody>
      </p:sp>
      <p:pic>
        <p:nvPicPr>
          <p:cNvPr id="4" name="图片 3"/>
          <p:cNvPicPr>
            <a:picLocks noChangeAspect="1"/>
          </p:cNvPicPr>
          <p:nvPr/>
        </p:nvPicPr>
        <p:blipFill>
          <a:blip r:embed="rId1"/>
          <a:stretch>
            <a:fillRect/>
          </a:stretch>
        </p:blipFill>
        <p:spPr>
          <a:xfrm>
            <a:off x="5617845" y="4845685"/>
            <a:ext cx="2466975" cy="1895475"/>
          </a:xfrm>
          <a:prstGeom prst="rect">
            <a:avLst/>
          </a:prstGeom>
        </p:spPr>
      </p:pic>
    </p:spTree>
  </p:cSld>
  <p:clrMapOvr>
    <a:masterClrMapping/>
  </p:clrMapOvr>
  <p:transition>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686435"/>
            <a:ext cx="10515600" cy="906780"/>
          </a:xfrm>
        </p:spPr>
        <p:txBody>
          <a:bodyPr/>
          <a:p>
            <a:r>
              <a:rPr lang="zh-CN" altLang="en-US">
                <a:solidFill>
                  <a:srgbClr val="C00000"/>
                </a:solidFill>
              </a:rPr>
              <a:t>讨论：旅游遇意外，责任如何划分？</a:t>
            </a:r>
            <a:endParaRPr lang="zh-CN" altLang="en-US">
              <a:solidFill>
                <a:srgbClr val="C00000"/>
              </a:solidFill>
            </a:endParaRPr>
          </a:p>
        </p:txBody>
      </p:sp>
      <p:sp>
        <p:nvSpPr>
          <p:cNvPr id="3" name="内容占位符 2"/>
          <p:cNvSpPr>
            <a:spLocks noGrp="1"/>
          </p:cNvSpPr>
          <p:nvPr>
            <p:ph idx="1"/>
          </p:nvPr>
        </p:nvSpPr>
        <p:spPr>
          <a:xfrm>
            <a:off x="838200" y="1825625"/>
            <a:ext cx="8263255" cy="4351655"/>
          </a:xfrm>
        </p:spPr>
        <p:txBody>
          <a:bodyPr/>
          <a:p>
            <a:r>
              <a:rPr lang="zh-CN" altLang="en-US"/>
              <a:t>案例：</a:t>
            </a:r>
            <a:endParaRPr lang="zh-CN" altLang="en-US"/>
          </a:p>
          <a:p>
            <a:r>
              <a:rPr lang="zh-CN" altLang="en-US"/>
              <a:t>   </a:t>
            </a:r>
            <a:r>
              <a:rPr lang="zh-CN" altLang="en-US" b="1"/>
              <a:t> 原告姚某在被告旅行社组织的泰国团队游中，参加了PP岛快艇项目，在乘坐快艇时从座位上跌落摔伤，导游把姚某送到泰国当地医院治疗。姚某被诊断为L1椎体骨折，在当地医院做了治疗后又回国继续治疗，后经鉴定为九级伤残。姚某状告旅行社赔偿医疗费、残疾赔偿金、精神损害抚慰金等共计人民币23万余元。</a:t>
            </a:r>
            <a:endParaRPr lang="zh-CN" altLang="en-US" b="1"/>
          </a:p>
        </p:txBody>
      </p:sp>
      <p:pic>
        <p:nvPicPr>
          <p:cNvPr id="5" name="图片 4"/>
          <p:cNvPicPr>
            <a:picLocks noChangeAspect="1"/>
          </p:cNvPicPr>
          <p:nvPr/>
        </p:nvPicPr>
        <p:blipFill>
          <a:blip r:embed="rId1"/>
          <a:stretch>
            <a:fillRect/>
          </a:stretch>
        </p:blipFill>
        <p:spPr>
          <a:xfrm>
            <a:off x="9227820" y="2598420"/>
            <a:ext cx="2438400" cy="2905760"/>
          </a:xfrm>
          <a:prstGeom prst="rect">
            <a:avLst/>
          </a:prstGeom>
        </p:spPr>
      </p:pic>
    </p:spTree>
  </p:cSld>
  <p:clrMapOvr>
    <a:masterClrMapping/>
  </p:clrMapOvr>
  <p:transition>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t>判决结果：</a:t>
            </a:r>
            <a:endParaRPr lang="zh-CN" altLang="en-US" b="1"/>
          </a:p>
        </p:txBody>
      </p:sp>
      <p:sp>
        <p:nvSpPr>
          <p:cNvPr id="3" name="内容占位符 2"/>
          <p:cNvSpPr>
            <a:spLocks noGrp="1"/>
          </p:cNvSpPr>
          <p:nvPr>
            <p:ph idx="1"/>
          </p:nvPr>
        </p:nvSpPr>
        <p:spPr>
          <a:xfrm>
            <a:off x="726440" y="1503680"/>
            <a:ext cx="7956550" cy="4351655"/>
          </a:xfrm>
        </p:spPr>
        <p:txBody>
          <a:bodyPr/>
          <a:p>
            <a:r>
              <a:rPr lang="en-US" altLang="zh-CN"/>
              <a:t>    </a:t>
            </a:r>
            <a:r>
              <a:rPr lang="zh-CN" altLang="en-US"/>
              <a:t>法院经审理认为，原告作为完全民事行为能力人，自身首先有义务了解乘坐快艇可能存在的风险，应该在乘坐过程中采取必要的安全措施进行防范。而被告在履行风险告知和警示义务方面也存有瑕疵，法院根据被告对于原告受伤的过错程度，</a:t>
            </a:r>
            <a:r>
              <a:rPr lang="zh-CN" altLang="en-US">
                <a:solidFill>
                  <a:srgbClr val="C00000"/>
                </a:solidFill>
              </a:rPr>
              <a:t>基于公平原则，</a:t>
            </a:r>
            <a:r>
              <a:rPr lang="zh-CN" altLang="en-US"/>
              <a:t>酌定被告对原告承担20%的赔偿责任，赔偿原告人身损害各项损失共计4.8万余元。</a:t>
            </a:r>
            <a:endParaRPr lang="zh-CN" altLang="en-US"/>
          </a:p>
        </p:txBody>
      </p:sp>
      <p:pic>
        <p:nvPicPr>
          <p:cNvPr id="6" name="图片 5"/>
          <p:cNvPicPr>
            <a:picLocks noChangeAspect="1"/>
          </p:cNvPicPr>
          <p:nvPr/>
        </p:nvPicPr>
        <p:blipFill>
          <a:blip r:embed="rId1"/>
          <a:stretch>
            <a:fillRect/>
          </a:stretch>
        </p:blipFill>
        <p:spPr>
          <a:xfrm>
            <a:off x="8682990" y="1843405"/>
            <a:ext cx="2768600" cy="3672840"/>
          </a:xfrm>
          <a:prstGeom prst="rect">
            <a:avLst/>
          </a:prstGeom>
        </p:spPr>
      </p:pic>
    </p:spTree>
  </p:cSld>
  <p:clrMapOvr>
    <a:masterClrMapping/>
  </p:clrMapOvr>
  <p:transition>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743585"/>
            <a:ext cx="10515600" cy="947420"/>
          </a:xfrm>
        </p:spPr>
        <p:txBody>
          <a:bodyPr/>
          <a:p>
            <a:r>
              <a:rPr lang="zh-CN" altLang="en-US" b="1"/>
              <a:t>（四）诚实信用原则</a:t>
            </a:r>
            <a:endParaRPr lang="zh-CN" altLang="en-US" b="1"/>
          </a:p>
        </p:txBody>
      </p:sp>
      <p:sp>
        <p:nvSpPr>
          <p:cNvPr id="3" name="内容占位符 2"/>
          <p:cNvSpPr>
            <a:spLocks noGrp="1"/>
          </p:cNvSpPr>
          <p:nvPr>
            <p:ph idx="1"/>
          </p:nvPr>
        </p:nvSpPr>
        <p:spPr>
          <a:xfrm>
            <a:off x="712470" y="1691005"/>
            <a:ext cx="7969885" cy="4351655"/>
          </a:xfrm>
        </p:spPr>
        <p:txBody>
          <a:bodyPr>
            <a:normAutofit/>
          </a:bodyPr>
          <a:p>
            <a:r>
              <a:rPr lang="zh-CN" altLang="en-US">
                <a:sym typeface="+mn-ea"/>
              </a:rPr>
              <a:t>《合同法》第6条规定：</a:t>
            </a:r>
            <a:r>
              <a:rPr lang="zh-CN" altLang="en-US"/>
              <a:t>“当事人行使权利、履行义务应当遵循</a:t>
            </a:r>
            <a:r>
              <a:rPr lang="zh-CN" altLang="en-US" b="1"/>
              <a:t>诚实信用原则</a:t>
            </a:r>
            <a:r>
              <a:rPr lang="zh-CN" altLang="en-US"/>
              <a:t>。”</a:t>
            </a:r>
            <a:endParaRPr lang="zh-CN" altLang="en-US"/>
          </a:p>
          <a:p>
            <a:pPr>
              <a:lnSpc>
                <a:spcPct val="150000"/>
              </a:lnSpc>
            </a:pPr>
            <a:r>
              <a:rPr lang="zh-CN" altLang="en-US"/>
              <a:t>诚实信用原则贯穿</a:t>
            </a:r>
            <a:r>
              <a:rPr lang="zh-CN" altLang="en-US"/>
              <a:t>合同</a:t>
            </a:r>
            <a:r>
              <a:rPr lang="zh-CN" altLang="en-US" b="1"/>
              <a:t>缔结、履行、终止过程。</a:t>
            </a:r>
            <a:endParaRPr lang="zh-CN" altLang="en-US"/>
          </a:p>
          <a:p>
            <a:pPr marL="0" marR="0" lvl="0" indent="0" algn="l" defTabSz="914400" rtl="0" eaLnBrk="0" fontAlgn="base" latinLnBrk="0" hangingPunct="0">
              <a:lnSpc>
                <a:spcPct val="150000"/>
              </a:lnSpc>
              <a:spcBef>
                <a:spcPts val="0"/>
              </a:spcBef>
              <a:spcAft>
                <a:spcPct val="0"/>
              </a:spcAft>
              <a:buClr>
                <a:srgbClr val="0BD0D9"/>
              </a:buClr>
              <a:buSzPct val="95000"/>
              <a:buFont typeface="Wingdings" panose="05000000000000000000" pitchFamily="2" charset="2"/>
              <a:buChar char="Ø"/>
              <a:defRPr/>
            </a:pPr>
            <a:r>
              <a:rPr lang="zh-CN" altLang="en-US" noProof="0" dirty="0">
                <a:ln>
                  <a:noFill/>
                </a:ln>
                <a:solidFill>
                  <a:schemeClr val="dk1"/>
                </a:solidFill>
                <a:effectLst/>
                <a:uLnTx/>
                <a:uFillTx/>
                <a:latin typeface="+mj-ea"/>
                <a:ea typeface="+mj-ea"/>
                <a:sym typeface="+mn-ea"/>
              </a:rPr>
              <a:t>当事人应当讲</a:t>
            </a:r>
            <a:r>
              <a:rPr lang="zh-CN" altLang="en-US" b="1" noProof="0" dirty="0">
                <a:ln>
                  <a:noFill/>
                </a:ln>
                <a:solidFill>
                  <a:schemeClr val="dk1"/>
                </a:solidFill>
                <a:effectLst/>
                <a:uLnTx/>
                <a:uFillTx/>
                <a:latin typeface="+mj-ea"/>
                <a:ea typeface="+mj-ea"/>
                <a:sym typeface="+mn-ea"/>
              </a:rPr>
              <a:t>诚实、守信用</a:t>
            </a:r>
            <a:r>
              <a:rPr lang="zh-CN" altLang="en-US" noProof="0" dirty="0">
                <a:ln>
                  <a:noFill/>
                </a:ln>
                <a:solidFill>
                  <a:schemeClr val="dk1"/>
                </a:solidFill>
                <a:effectLst/>
                <a:uLnTx/>
                <a:uFillTx/>
                <a:latin typeface="+mj-ea"/>
                <a:ea typeface="+mj-ea"/>
                <a:sym typeface="+mn-ea"/>
              </a:rPr>
              <a:t>，以善意的方式履行自己的义务，以善意的方式行使权利；</a:t>
            </a:r>
            <a:endParaRPr kumimoji="0" lang="en-US" altLang="zh-CN"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50000"/>
              </a:lnSpc>
              <a:spcBef>
                <a:spcPts val="0"/>
              </a:spcBef>
              <a:spcAft>
                <a:spcPct val="0"/>
              </a:spcAft>
              <a:buClr>
                <a:srgbClr val="0BD0D9"/>
              </a:buClr>
              <a:buSzPct val="95000"/>
              <a:buFont typeface="Wingdings" panose="05000000000000000000" pitchFamily="2" charset="2"/>
              <a:buChar char="Ø"/>
              <a:defRPr/>
            </a:pPr>
            <a:r>
              <a:rPr lang="en-US" altLang="zh-CN" noProof="0" dirty="0">
                <a:ln>
                  <a:noFill/>
                </a:ln>
                <a:solidFill>
                  <a:schemeClr val="dk1"/>
                </a:solidFill>
                <a:effectLst/>
                <a:uLnTx/>
                <a:uFillTx/>
                <a:latin typeface="+mj-ea"/>
                <a:ea typeface="+mj-ea"/>
                <a:sym typeface="+mn-ea"/>
              </a:rPr>
              <a:t> </a:t>
            </a:r>
            <a:r>
              <a:rPr lang="zh-CN" altLang="en-US" b="1" noProof="0" dirty="0">
                <a:ln>
                  <a:noFill/>
                </a:ln>
                <a:solidFill>
                  <a:schemeClr val="dk1"/>
                </a:solidFill>
                <a:effectLst/>
                <a:uLnTx/>
                <a:uFillTx/>
                <a:latin typeface="+mj-ea"/>
                <a:ea typeface="+mj-ea"/>
                <a:sym typeface="+mn-ea"/>
              </a:rPr>
              <a:t>不得</a:t>
            </a:r>
            <a:r>
              <a:rPr lang="zh-CN" altLang="en-US" noProof="0" dirty="0">
                <a:ln>
                  <a:noFill/>
                </a:ln>
                <a:solidFill>
                  <a:schemeClr val="dk1"/>
                </a:solidFill>
                <a:effectLst/>
                <a:uLnTx/>
                <a:uFillTx/>
                <a:latin typeface="+mj-ea"/>
                <a:ea typeface="+mj-ea"/>
                <a:sym typeface="+mn-ea"/>
              </a:rPr>
              <a:t>以损害他人为目的</a:t>
            </a:r>
            <a:r>
              <a:rPr lang="zh-CN" altLang="en-US" b="1" noProof="0" dirty="0">
                <a:ln>
                  <a:noFill/>
                </a:ln>
                <a:solidFill>
                  <a:schemeClr val="dk1"/>
                </a:solidFill>
                <a:effectLst/>
                <a:uLnTx/>
                <a:uFillTx/>
                <a:latin typeface="+mj-ea"/>
                <a:ea typeface="+mj-ea"/>
                <a:sym typeface="+mn-ea"/>
              </a:rPr>
              <a:t>滥用权利</a:t>
            </a:r>
            <a:r>
              <a:rPr lang="zh-CN" altLang="en-US" noProof="0" dirty="0">
                <a:ln>
                  <a:noFill/>
                </a:ln>
                <a:solidFill>
                  <a:schemeClr val="dk1"/>
                </a:solidFill>
                <a:effectLst/>
                <a:uLnTx/>
                <a:uFillTx/>
                <a:latin typeface="+mj-ea"/>
                <a:ea typeface="+mj-ea"/>
                <a:sym typeface="+mn-ea"/>
              </a:rPr>
              <a:t>，</a:t>
            </a:r>
            <a:r>
              <a:rPr lang="zh-CN" altLang="en-US" b="1" noProof="0" dirty="0">
                <a:ln>
                  <a:noFill/>
                </a:ln>
                <a:solidFill>
                  <a:schemeClr val="dk1"/>
                </a:solidFill>
                <a:effectLst/>
                <a:uLnTx/>
                <a:uFillTx/>
                <a:latin typeface="+mj-ea"/>
                <a:ea typeface="+mj-ea"/>
                <a:sym typeface="+mn-ea"/>
              </a:rPr>
              <a:t>不得规避法律和合同义务。</a:t>
            </a:r>
            <a:endParaRPr lang="zh-CN" altLang="en-US" b="1"/>
          </a:p>
        </p:txBody>
      </p:sp>
      <p:pic>
        <p:nvPicPr>
          <p:cNvPr id="4" name="图片 3"/>
          <p:cNvPicPr>
            <a:picLocks noChangeAspect="1"/>
          </p:cNvPicPr>
          <p:nvPr/>
        </p:nvPicPr>
        <p:blipFill>
          <a:blip r:embed="rId1"/>
          <a:stretch>
            <a:fillRect/>
          </a:stretch>
        </p:blipFill>
        <p:spPr>
          <a:xfrm>
            <a:off x="9009380" y="1842770"/>
            <a:ext cx="2722880" cy="2948305"/>
          </a:xfrm>
          <a:prstGeom prst="rect">
            <a:avLst/>
          </a:prstGeom>
        </p:spPr>
      </p:pic>
      <p:pic>
        <p:nvPicPr>
          <p:cNvPr id="5" name="图片 4"/>
          <p:cNvPicPr>
            <a:picLocks noChangeAspect="1"/>
          </p:cNvPicPr>
          <p:nvPr/>
        </p:nvPicPr>
        <p:blipFill>
          <a:blip r:embed="rId2"/>
          <a:stretch>
            <a:fillRect/>
          </a:stretch>
        </p:blipFill>
        <p:spPr>
          <a:xfrm>
            <a:off x="9010015" y="4959985"/>
            <a:ext cx="2722245" cy="1082675"/>
          </a:xfrm>
          <a:prstGeom prst="rect">
            <a:avLst/>
          </a:prstGeom>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47395" y="462915"/>
            <a:ext cx="10893425" cy="2541905"/>
          </a:xfrm>
        </p:spPr>
        <p:txBody>
          <a:bodyPr>
            <a:normAutofit/>
          </a:bodyPr>
          <a:p>
            <a:pPr>
              <a:lnSpc>
                <a:spcPct val="150000"/>
              </a:lnSpc>
            </a:pPr>
            <a:r>
              <a:rPr lang="zh-CN" altLang="en-US" sz="2665">
                <a:sym typeface="+mn-ea"/>
              </a:rPr>
              <a:t>《合同法》第</a:t>
            </a:r>
            <a:r>
              <a:rPr lang="en-US" altLang="zh-CN" sz="2665">
                <a:sym typeface="+mn-ea"/>
              </a:rPr>
              <a:t>42</a:t>
            </a:r>
            <a:r>
              <a:rPr lang="zh-CN" altLang="en-US" sz="2665">
                <a:ea typeface="宋体" panose="02010600030101010101" pitchFamily="2" charset="-122"/>
                <a:sym typeface="+mn-ea"/>
              </a:rPr>
              <a:t>条规定：</a:t>
            </a:r>
            <a:r>
              <a:rPr lang="zh-CN" altLang="en-US" sz="2665">
                <a:sym typeface="+mn-ea"/>
              </a:rPr>
              <a:t> “当事人在订立合同过程中有下列情形之一，给对方造成损失的，应当承担损害赔偿责任:(</a:t>
            </a:r>
            <a:r>
              <a:rPr lang="en-US" altLang="zh-CN" sz="2665">
                <a:sym typeface="+mn-ea"/>
              </a:rPr>
              <a:t>1</a:t>
            </a:r>
            <a:r>
              <a:rPr lang="zh-CN" altLang="en-US" sz="2665">
                <a:sym typeface="+mn-ea"/>
              </a:rPr>
              <a:t>)假借订立合同，</a:t>
            </a:r>
            <a:r>
              <a:rPr lang="zh-CN" altLang="en-US" sz="2665" b="1">
                <a:sym typeface="+mn-ea"/>
              </a:rPr>
              <a:t>恶意</a:t>
            </a:r>
            <a:r>
              <a:rPr lang="zh-CN" altLang="en-US" sz="2665">
                <a:sym typeface="+mn-ea"/>
              </a:rPr>
              <a:t>进行</a:t>
            </a:r>
            <a:r>
              <a:rPr lang="zh-CN" altLang="en-US" sz="2665" b="1">
                <a:sym typeface="+mn-ea"/>
              </a:rPr>
              <a:t>磋商</a:t>
            </a:r>
            <a:r>
              <a:rPr lang="zh-CN" altLang="en-US" sz="2665">
                <a:sym typeface="+mn-ea"/>
              </a:rPr>
              <a:t>;(</a:t>
            </a:r>
            <a:r>
              <a:rPr lang="en-US" altLang="zh-CN" sz="2665">
                <a:sym typeface="+mn-ea"/>
              </a:rPr>
              <a:t>2</a:t>
            </a:r>
            <a:r>
              <a:rPr lang="zh-CN" altLang="en-US" sz="2665">
                <a:sym typeface="+mn-ea"/>
              </a:rPr>
              <a:t>)</a:t>
            </a:r>
            <a:r>
              <a:rPr lang="zh-CN" altLang="en-US" sz="2665" b="1">
                <a:sym typeface="+mn-ea"/>
              </a:rPr>
              <a:t>故意隐瞒</a:t>
            </a:r>
            <a:r>
              <a:rPr lang="zh-CN" altLang="en-US" sz="2665">
                <a:sym typeface="+mn-ea"/>
              </a:rPr>
              <a:t>与订立合同有关的</a:t>
            </a:r>
            <a:r>
              <a:rPr lang="zh-CN" altLang="en-US" sz="2665" b="1">
                <a:sym typeface="+mn-ea"/>
              </a:rPr>
              <a:t>重要事实</a:t>
            </a:r>
            <a:r>
              <a:rPr lang="zh-CN" altLang="en-US" sz="2665">
                <a:sym typeface="+mn-ea"/>
              </a:rPr>
              <a:t>或者</a:t>
            </a:r>
            <a:r>
              <a:rPr lang="zh-CN" altLang="en-US" sz="2665" b="1">
                <a:sym typeface="+mn-ea"/>
              </a:rPr>
              <a:t>提供虚假情况</a:t>
            </a:r>
            <a:r>
              <a:rPr lang="zh-CN" altLang="en-US" sz="2665">
                <a:sym typeface="+mn-ea"/>
              </a:rPr>
              <a:t>;(</a:t>
            </a:r>
            <a:r>
              <a:rPr lang="en-US" altLang="zh-CN" sz="2665">
                <a:sym typeface="+mn-ea"/>
              </a:rPr>
              <a:t>3</a:t>
            </a:r>
            <a:r>
              <a:rPr lang="zh-CN" altLang="en-US" sz="2665">
                <a:sym typeface="+mn-ea"/>
              </a:rPr>
              <a:t>)有其他</a:t>
            </a:r>
            <a:r>
              <a:rPr lang="zh-CN" altLang="en-US" sz="2665" b="1">
                <a:sym typeface="+mn-ea"/>
              </a:rPr>
              <a:t>违背诚实信用原则</a:t>
            </a:r>
            <a:r>
              <a:rPr lang="zh-CN" altLang="en-US" sz="2665">
                <a:sym typeface="+mn-ea"/>
              </a:rPr>
              <a:t>的行为。”</a:t>
            </a:r>
            <a:endParaRPr lang="zh-CN" altLang="en-US" sz="2665">
              <a:ea typeface="宋体" panose="02010600030101010101" pitchFamily="2" charset="-122"/>
            </a:endParaRPr>
          </a:p>
        </p:txBody>
      </p:sp>
      <p:sp>
        <p:nvSpPr>
          <p:cNvPr id="3" name="内容占位符 2"/>
          <p:cNvSpPr>
            <a:spLocks noGrp="1"/>
          </p:cNvSpPr>
          <p:nvPr>
            <p:ph idx="1"/>
          </p:nvPr>
        </p:nvSpPr>
        <p:spPr>
          <a:xfrm>
            <a:off x="838200" y="2896870"/>
            <a:ext cx="10515600" cy="3764280"/>
          </a:xfrm>
        </p:spPr>
        <p:txBody>
          <a:bodyPr/>
          <a:p>
            <a:r>
              <a:rPr lang="zh-CN" altLang="en-US">
                <a:sym typeface="+mn-ea"/>
              </a:rPr>
              <a:t>《合同法》第60条规定</a:t>
            </a:r>
            <a:r>
              <a:rPr lang="en-US" altLang="zh-CN">
                <a:sym typeface="+mn-ea"/>
              </a:rPr>
              <a:t>:</a:t>
            </a:r>
            <a:r>
              <a:rPr lang="zh-CN" altLang="en-US"/>
              <a:t>“当事人应当遵循诚实信用原则，根据合同的性质、目的和交易习惯</a:t>
            </a:r>
            <a:r>
              <a:rPr lang="zh-CN" altLang="en-US" b="1"/>
              <a:t>履行通知、协助、保密等义务。” </a:t>
            </a:r>
            <a:endParaRPr lang="zh-CN" altLang="en-US" b="1"/>
          </a:p>
          <a:p>
            <a:endParaRPr lang="zh-CN" altLang="en-US" b="1"/>
          </a:p>
        </p:txBody>
      </p:sp>
      <p:pic>
        <p:nvPicPr>
          <p:cNvPr id="4" name="图片 3"/>
          <p:cNvPicPr>
            <a:picLocks noChangeAspect="1"/>
          </p:cNvPicPr>
          <p:nvPr/>
        </p:nvPicPr>
        <p:blipFill>
          <a:blip r:embed="rId1"/>
          <a:stretch>
            <a:fillRect/>
          </a:stretch>
        </p:blipFill>
        <p:spPr>
          <a:xfrm>
            <a:off x="1036955" y="4252595"/>
            <a:ext cx="4043680" cy="2344420"/>
          </a:xfrm>
          <a:prstGeom prst="rect">
            <a:avLst/>
          </a:prstGeom>
        </p:spPr>
      </p:pic>
      <p:pic>
        <p:nvPicPr>
          <p:cNvPr id="5" name="图片 4"/>
          <p:cNvPicPr>
            <a:picLocks noChangeAspect="1"/>
          </p:cNvPicPr>
          <p:nvPr/>
        </p:nvPicPr>
        <p:blipFill>
          <a:blip r:embed="rId2"/>
          <a:stretch>
            <a:fillRect/>
          </a:stretch>
        </p:blipFill>
        <p:spPr>
          <a:xfrm>
            <a:off x="6047105" y="4232910"/>
            <a:ext cx="3987800" cy="2364105"/>
          </a:xfrm>
          <a:prstGeom prst="rect">
            <a:avLst/>
          </a:prstGeom>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896620"/>
            <a:ext cx="10515600" cy="794385"/>
          </a:xfrm>
        </p:spPr>
        <p:txBody>
          <a:bodyPr/>
          <a:p>
            <a:r>
              <a:rPr lang="zh-CN" altLang="en-US" b="1"/>
              <a:t>（五）合法原则 </a:t>
            </a:r>
            <a:endParaRPr lang="zh-CN" altLang="en-US" b="1"/>
          </a:p>
        </p:txBody>
      </p:sp>
      <p:sp>
        <p:nvSpPr>
          <p:cNvPr id="3" name="内容占位符 2"/>
          <p:cNvSpPr>
            <a:spLocks noGrp="1"/>
          </p:cNvSpPr>
          <p:nvPr>
            <p:ph idx="1"/>
          </p:nvPr>
        </p:nvSpPr>
        <p:spPr>
          <a:xfrm>
            <a:off x="838200" y="1825625"/>
            <a:ext cx="6961505" cy="4351655"/>
          </a:xfrm>
        </p:spPr>
        <p:txBody>
          <a:bodyPr>
            <a:normAutofit lnSpcReduction="20000"/>
          </a:bodyPr>
          <a:p>
            <a:r>
              <a:rPr lang="zh-CN" altLang="en-US">
                <a:sym typeface="+mn-ea"/>
              </a:rPr>
              <a:t>《合同法》第7条规定：</a:t>
            </a:r>
            <a:r>
              <a:rPr lang="zh-CN" altLang="en-US"/>
              <a:t>“当事人订立、履行合同，应当遵守法律、行政法规，尊重社会公德，不得扰乱社会经济秩序，损害社会公共利益。” </a:t>
            </a:r>
            <a:endParaRPr lang="zh-CN" altLang="en-US"/>
          </a:p>
          <a:p>
            <a:r>
              <a:rPr lang="zh-CN" altLang="en-US"/>
              <a:t>合同关系不仅仅涉及当事人，还可能涉及社会公共利益和社会经济秩序，因此，国家需要进行适度干预，法律是国家干预的重要手段。</a:t>
            </a:r>
            <a:endParaRPr lang="zh-CN" altLang="en-US"/>
          </a:p>
          <a:p>
            <a:r>
              <a:rPr lang="zh-CN" altLang="en-US">
                <a:solidFill>
                  <a:srgbClr val="C00000"/>
                </a:solidFill>
              </a:rPr>
              <a:t>合同法的基本原则是一个整体，不能将其割裂来看。</a:t>
            </a:r>
            <a:endParaRPr lang="zh-CN" altLang="en-US">
              <a:solidFill>
                <a:srgbClr val="C00000"/>
              </a:solidFill>
            </a:endParaRPr>
          </a:p>
        </p:txBody>
      </p:sp>
      <p:pic>
        <p:nvPicPr>
          <p:cNvPr id="4" name="图片 3"/>
          <p:cNvPicPr>
            <a:picLocks noChangeAspect="1"/>
          </p:cNvPicPr>
          <p:nvPr/>
        </p:nvPicPr>
        <p:blipFill>
          <a:blip r:embed="rId1"/>
          <a:stretch>
            <a:fillRect/>
          </a:stretch>
        </p:blipFill>
        <p:spPr>
          <a:xfrm>
            <a:off x="8176895" y="1045210"/>
            <a:ext cx="3176270" cy="2595880"/>
          </a:xfrm>
          <a:prstGeom prst="rect">
            <a:avLst/>
          </a:prstGeom>
        </p:spPr>
      </p:pic>
      <p:pic>
        <p:nvPicPr>
          <p:cNvPr id="5" name="图片 4"/>
          <p:cNvPicPr>
            <a:picLocks noChangeAspect="1"/>
          </p:cNvPicPr>
          <p:nvPr/>
        </p:nvPicPr>
        <p:blipFill>
          <a:blip r:embed="rId2"/>
          <a:stretch>
            <a:fillRect/>
          </a:stretch>
        </p:blipFill>
        <p:spPr>
          <a:xfrm>
            <a:off x="8176895" y="3956685"/>
            <a:ext cx="3176270" cy="2428875"/>
          </a:xfrm>
          <a:prstGeom prst="rect">
            <a:avLst/>
          </a:prstGeom>
        </p:spPr>
      </p:pic>
    </p:spTree>
  </p:cSld>
  <p:clrMapOvr>
    <a:masterClrMapping/>
  </p:clrMapOvr>
  <p:transition>
    <p:dissolve/>
  </p:transition>
  <p:timing>
    <p:tnLst>
      <p:par>
        <p:cTn id="1" dur="indefinite" restart="never" nodeType="tmRoot"/>
      </p:par>
    </p:tnLst>
    <p:bldLst>
      <p:bldP spid="2"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770255"/>
            <a:ext cx="10515600" cy="920750"/>
          </a:xfrm>
        </p:spPr>
        <p:txBody>
          <a:bodyPr/>
          <a:p>
            <a:r>
              <a:rPr lang="zh-CN" altLang="en-US" sz="3200"/>
              <a:t>案例</a:t>
            </a:r>
            <a:r>
              <a:rPr lang="en-US" altLang="zh-CN" sz="3200"/>
              <a:t>1</a:t>
            </a:r>
            <a:r>
              <a:rPr lang="zh-CN" altLang="en-US" sz="3200"/>
              <a:t>：</a:t>
            </a:r>
            <a:endParaRPr lang="zh-CN" altLang="en-US" sz="3200"/>
          </a:p>
        </p:txBody>
      </p:sp>
      <p:sp>
        <p:nvSpPr>
          <p:cNvPr id="3" name="内容占位符 2"/>
          <p:cNvSpPr>
            <a:spLocks noGrp="1"/>
          </p:cNvSpPr>
          <p:nvPr>
            <p:ph idx="1"/>
          </p:nvPr>
        </p:nvSpPr>
        <p:spPr>
          <a:xfrm>
            <a:off x="307340" y="1573530"/>
            <a:ext cx="9325610" cy="4701540"/>
          </a:xfrm>
        </p:spPr>
        <p:txBody>
          <a:bodyPr>
            <a:normAutofit fontScale="90000" lnSpcReduction="10000"/>
          </a:bodyPr>
          <a:p>
            <a:pPr>
              <a:lnSpc>
                <a:spcPct val="150000"/>
              </a:lnSpc>
            </a:pPr>
            <a:r>
              <a:rPr lang="en-US" altLang="zh-CN" sz="2400" b="1"/>
              <a:t>    </a:t>
            </a:r>
            <a:r>
              <a:rPr lang="en-US" altLang="zh-CN" sz="2400"/>
              <a:t> </a:t>
            </a:r>
            <a:r>
              <a:rPr lang="zh-CN" altLang="en-US" sz="2400"/>
              <a:t>某山区农民赵某家有一花瓶，系赵某的祖父留下，游客李某通过他人得知赵某家有一清朝花瓶，遂上门所购，赵某不知该花瓶的真实价值，李某用</a:t>
            </a:r>
            <a:r>
              <a:rPr lang="en-US" altLang="zh-CN" sz="2400"/>
              <a:t>1</a:t>
            </a:r>
            <a:r>
              <a:rPr lang="zh-CN" altLang="en-US" sz="2400">
                <a:ea typeface="宋体" panose="02010600030101010101" pitchFamily="2" charset="-122"/>
              </a:rPr>
              <a:t>万</a:t>
            </a:r>
            <a:r>
              <a:rPr lang="en-US" altLang="zh-CN" sz="2400">
                <a:ea typeface="宋体" panose="02010600030101010101" pitchFamily="2" charset="-122"/>
              </a:rPr>
              <a:t>5</a:t>
            </a:r>
            <a:r>
              <a:rPr lang="zh-CN" altLang="en-US" sz="2400">
                <a:ea typeface="宋体" panose="02010600030101010101" pitchFamily="2" charset="-122"/>
              </a:rPr>
              <a:t>千元买下，随后，李某将该花瓶送至某拍卖行进行拍卖，卖的价款</a:t>
            </a:r>
            <a:r>
              <a:rPr lang="en-US" altLang="zh-CN" sz="2400">
                <a:ea typeface="宋体" panose="02010600030101010101" pitchFamily="2" charset="-122"/>
              </a:rPr>
              <a:t>11</a:t>
            </a:r>
            <a:r>
              <a:rPr lang="zh-CN" altLang="en-US" sz="2400">
                <a:ea typeface="宋体" panose="02010600030101010101" pitchFamily="2" charset="-122"/>
              </a:rPr>
              <a:t>万元。赵某在一个月后得知此事，认为李某欺骗了自已，通过许多渠道找到李某，要求李某退回花瓶。李某以买卖花瓶是双方自愿为由，不存在欺骗，拒绝赵某的请求，经人指点，赵某到李某所在地人民法院提出诉讼，请求撤销合同，并请求李某返还该花瓶。</a:t>
            </a:r>
            <a:endParaRPr lang="zh-CN" altLang="en-US" sz="2400">
              <a:ea typeface="宋体" panose="02010600030101010101" pitchFamily="2" charset="-122"/>
            </a:endParaRPr>
          </a:p>
          <a:p>
            <a:pPr>
              <a:lnSpc>
                <a:spcPct val="150000"/>
              </a:lnSpc>
            </a:pPr>
            <a:r>
              <a:rPr lang="zh-CN" altLang="en-US" sz="2700" b="1">
                <a:ea typeface="宋体" panose="02010600030101010101" pitchFamily="2" charset="-122"/>
              </a:rPr>
              <a:t>     分析：本案的处理应适用合同法的哪些基本原则？法院应如何处理？</a:t>
            </a:r>
            <a:endParaRPr lang="zh-CN" altLang="en-US" sz="2700" b="1">
              <a:ea typeface="宋体" panose="02010600030101010101" pitchFamily="2" charset="-122"/>
            </a:endParaRPr>
          </a:p>
          <a:p>
            <a:pPr>
              <a:lnSpc>
                <a:spcPct val="150000"/>
              </a:lnSpc>
            </a:pPr>
            <a:endParaRPr lang="zh-CN" altLang="en-US" sz="2700" b="1">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9632950" y="1823720"/>
            <a:ext cx="2438400" cy="3854450"/>
          </a:xfrm>
          <a:prstGeom prst="rect">
            <a:avLst/>
          </a:prstGeom>
        </p:spPr>
      </p:pic>
    </p:spTree>
  </p:cSld>
  <p:clrMapOvr>
    <a:masterClrMapping/>
  </p:clrMapOvr>
  <p:transition>
    <p:newsflash/>
  </p:transition>
  <p:timing>
    <p:tnLst>
      <p:par>
        <p:cTn id="1" dur="indefinite" restart="never" nodeType="tmRoot"/>
      </p:par>
    </p:tnLst>
    <p:bldLst>
      <p:bldP spid="2"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757555"/>
            <a:ext cx="10515600" cy="933450"/>
          </a:xfrm>
        </p:spPr>
        <p:txBody>
          <a:bodyPr/>
          <a:p>
            <a:r>
              <a:rPr lang="zh-CN" altLang="en-US" b="1">
                <a:solidFill>
                  <a:srgbClr val="FF0000"/>
                </a:solidFill>
                <a:ea typeface="宋体" panose="02010600030101010101" pitchFamily="2" charset="-122"/>
              </a:rPr>
              <a:t>分析提示：</a:t>
            </a:r>
            <a:endParaRPr lang="zh-CN" altLang="en-US" b="1">
              <a:solidFill>
                <a:srgbClr val="FF0000"/>
              </a:solidFill>
              <a:ea typeface="宋体" panose="02010600030101010101" pitchFamily="2" charset="-122"/>
            </a:endParaRPr>
          </a:p>
        </p:txBody>
      </p:sp>
      <p:sp>
        <p:nvSpPr>
          <p:cNvPr id="3" name="内容占位符 2"/>
          <p:cNvSpPr>
            <a:spLocks noGrp="1"/>
          </p:cNvSpPr>
          <p:nvPr>
            <p:ph idx="1"/>
          </p:nvPr>
        </p:nvSpPr>
        <p:spPr>
          <a:xfrm>
            <a:off x="446405" y="1573530"/>
            <a:ext cx="9340215" cy="4882515"/>
          </a:xfrm>
        </p:spPr>
        <p:txBody>
          <a:bodyPr>
            <a:noAutofit/>
          </a:bodyPr>
          <a:p>
            <a:pPr>
              <a:lnSpc>
                <a:spcPct val="150000"/>
              </a:lnSpc>
            </a:pPr>
            <a:r>
              <a:rPr lang="zh-CN" altLang="en-US" sz="2300" b="1"/>
              <a:t>首先要看双方地位是否平等，即李某在购买花瓶时有无利用一些因素形成地位方面的优势；</a:t>
            </a:r>
            <a:endParaRPr lang="zh-CN" altLang="en-US" sz="2300" b="1"/>
          </a:p>
          <a:p>
            <a:pPr>
              <a:lnSpc>
                <a:spcPct val="150000"/>
              </a:lnSpc>
            </a:pPr>
            <a:r>
              <a:rPr lang="zh-CN" altLang="en-US" sz="2300" b="1"/>
              <a:t>其次要看赵某的卖出行为是否完全自愿，有无被强迫或者欺骗；</a:t>
            </a:r>
            <a:endParaRPr lang="zh-CN" altLang="en-US" sz="2300" b="1"/>
          </a:p>
          <a:p>
            <a:pPr>
              <a:lnSpc>
                <a:spcPct val="150000"/>
              </a:lnSpc>
            </a:pPr>
            <a:r>
              <a:rPr lang="zh-CN" altLang="en-US" sz="2300" b="1"/>
              <a:t>其三要看双方权利义务约定是否公平，李某有否支付对价；</a:t>
            </a:r>
            <a:endParaRPr lang="zh-CN" altLang="en-US" sz="2300" b="1"/>
          </a:p>
          <a:p>
            <a:pPr>
              <a:lnSpc>
                <a:spcPct val="150000"/>
              </a:lnSpc>
            </a:pPr>
            <a:r>
              <a:rPr lang="zh-CN" altLang="en-US" sz="2300" b="1"/>
              <a:t>其四要分析赵某是否对某些信息不了解造成对自已出售花瓶的错误认识，还是赵某见李某获利后产生的悔约心态；</a:t>
            </a:r>
            <a:endParaRPr lang="zh-CN" altLang="en-US" sz="2300" b="1"/>
          </a:p>
          <a:p>
            <a:pPr>
              <a:lnSpc>
                <a:spcPct val="150000"/>
              </a:lnSpc>
            </a:pPr>
            <a:r>
              <a:rPr lang="zh-CN" altLang="en-US" sz="2300" b="1"/>
              <a:t>最后还要考虑该合同是否符合其他法律的规定和社会公共道德的评价。</a:t>
            </a:r>
            <a:endParaRPr lang="zh-CN" altLang="en-US" sz="2300" b="1"/>
          </a:p>
        </p:txBody>
      </p:sp>
      <p:pic>
        <p:nvPicPr>
          <p:cNvPr id="4" name="图片 3"/>
          <p:cNvPicPr>
            <a:picLocks noChangeAspect="1"/>
          </p:cNvPicPr>
          <p:nvPr/>
        </p:nvPicPr>
        <p:blipFill>
          <a:blip r:embed="rId1"/>
          <a:stretch>
            <a:fillRect/>
          </a:stretch>
        </p:blipFill>
        <p:spPr>
          <a:xfrm>
            <a:off x="9629775" y="1443990"/>
            <a:ext cx="2251075" cy="2540635"/>
          </a:xfrm>
          <a:prstGeom prst="rect">
            <a:avLst/>
          </a:prstGeom>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a:xfrm>
            <a:off x="974725" y="410845"/>
            <a:ext cx="8229600" cy="654050"/>
          </a:xfrm>
        </p:spPr>
        <p:txBody>
          <a:bodyPr vert="horz" wrap="square" lIns="0" tIns="45720" rIns="0" bIns="0" anchor="b"/>
          <a:p>
            <a:r>
              <a:rPr lang="zh-CN" altLang="en-US" b="1" kern="1200" dirty="0">
                <a:solidFill>
                  <a:srgbClr val="C00000"/>
                </a:solidFill>
                <a:latin typeface="+mj-lt"/>
                <a:ea typeface="华文楷体" panose="02010600040101010101" pitchFamily="2" charset="-122"/>
                <a:cs typeface="+mj-cs"/>
              </a:rPr>
              <a:t>知识目标：</a:t>
            </a:r>
            <a:endParaRPr lang="zh-CN" altLang="en-US" b="1" kern="1200" dirty="0">
              <a:solidFill>
                <a:srgbClr val="C00000"/>
              </a:solidFill>
              <a:latin typeface="+mj-lt"/>
              <a:ea typeface="华文楷体" panose="02010600040101010101" pitchFamily="2" charset="-122"/>
              <a:cs typeface="+mj-cs"/>
            </a:endParaRPr>
          </a:p>
        </p:txBody>
      </p:sp>
      <p:sp>
        <p:nvSpPr>
          <p:cNvPr id="25602" name="内容占位符 2"/>
          <p:cNvSpPr>
            <a:spLocks noGrp="1"/>
          </p:cNvSpPr>
          <p:nvPr>
            <p:ph idx="1"/>
          </p:nvPr>
        </p:nvSpPr>
        <p:spPr>
          <a:xfrm>
            <a:off x="605155" y="1372870"/>
            <a:ext cx="11181715" cy="4668520"/>
          </a:xfrm>
        </p:spPr>
        <p:txBody>
          <a:bodyPr vert="horz" wrap="square" lIns="91440" tIns="45720" rIns="91440" bIns="45720" anchor="t"/>
          <a:p>
            <a:pPr>
              <a:lnSpc>
                <a:spcPct val="150000"/>
              </a:lnSpc>
            </a:pPr>
            <a:r>
              <a:rPr lang="en-US" altLang="zh-CN" dirty="0">
                <a:ea typeface="宋体" panose="02010600030101010101" pitchFamily="2" charset="-122"/>
              </a:rPr>
              <a:t>    </a:t>
            </a:r>
            <a:r>
              <a:rPr lang="zh-CN" altLang="en-US" dirty="0">
                <a:ea typeface="宋体" panose="02010600030101010101" pitchFamily="2" charset="-122"/>
              </a:rPr>
              <a:t>理</a:t>
            </a:r>
            <a:r>
              <a:rPr lang="zh-CN" altLang="zh-CN" dirty="0">
                <a:ea typeface="宋体" panose="02010600030101010101" pitchFamily="2" charset="-122"/>
              </a:rPr>
              <a:t>解《中华人民共和国合同法》中的合同含义和</a:t>
            </a:r>
            <a:r>
              <a:rPr lang="zh-CN" altLang="zh-CN" dirty="0">
                <a:ea typeface="宋体" panose="02010600030101010101" pitchFamily="2" charset="-122"/>
                <a:sym typeface="+mn-ea"/>
              </a:rPr>
              <a:t>基本原则，明确《合同法》的</a:t>
            </a:r>
            <a:r>
              <a:rPr lang="zh-CN" altLang="zh-CN" dirty="0">
                <a:ea typeface="宋体" panose="02010600030101010101" pitchFamily="2" charset="-122"/>
              </a:rPr>
              <a:t>适用范围，熟悉合同的订立、合同的内容与形式；熟悉合同的效力、合同的履行以及合同的变更、转让、解除和终止；熟悉合同违约责任的构成要件和承担方式。掌握关于防止损失扩大义务的规定；掌握《中华人民共和国旅游法》关于旅游服务合同的规定。 </a:t>
            </a:r>
            <a:endParaRPr lang="zh-CN" altLang="en-US" dirty="0">
              <a:ea typeface="宋体" panose="02010600030101010101" pitchFamily="2" charset="-122"/>
            </a:endParaRPr>
          </a:p>
        </p:txBody>
      </p:sp>
      <p:sp>
        <p:nvSpPr>
          <p:cNvPr id="5" name="任意多边形 12"/>
          <p:cNvSpPr/>
          <p:nvPr/>
        </p:nvSpPr>
        <p:spPr>
          <a:xfrm>
            <a:off x="5488305" y="4538980"/>
            <a:ext cx="6298565" cy="1958975"/>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任意多边形 13"/>
          <p:cNvSpPr/>
          <p:nvPr/>
        </p:nvSpPr>
        <p:spPr>
          <a:xfrm>
            <a:off x="736600" y="4552315"/>
            <a:ext cx="6480175" cy="1959610"/>
          </a:xfrm>
          <a:custGeom>
            <a:avLst/>
            <a:gdLst>
              <a:gd name="connsiteX0" fmla="*/ 0 w 6479992"/>
              <a:gd name="connsiteY0" fmla="*/ 0 h 3149600"/>
              <a:gd name="connsiteX1" fmla="*/ 6479992 w 6479992"/>
              <a:gd name="connsiteY1" fmla="*/ 0 h 3149600"/>
              <a:gd name="connsiteX2" fmla="*/ 4661570 w 6479992"/>
              <a:gd name="connsiteY2" fmla="*/ 3149600 h 3149600"/>
              <a:gd name="connsiteX3" fmla="*/ 0 w 6479992"/>
              <a:gd name="connsiteY3" fmla="*/ 3149600 h 3149600"/>
              <a:gd name="connsiteX4" fmla="*/ 0 w 6479992"/>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9992" h="3149600">
                <a:moveTo>
                  <a:pt x="0" y="0"/>
                </a:moveTo>
                <a:lnTo>
                  <a:pt x="6479992" y="0"/>
                </a:lnTo>
                <a:lnTo>
                  <a:pt x="4661570" y="3149600"/>
                </a:lnTo>
                <a:lnTo>
                  <a:pt x="0" y="3149600"/>
                </a:lnTo>
                <a:lnTo>
                  <a:pt x="0" y="0"/>
                </a:lnTo>
                <a:close/>
              </a:path>
            </a:pathLst>
          </a:cu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a:t>
            </a:r>
            <a:r>
              <a:rPr lang="en-US" altLang="zh-CN"/>
              <a:t>2</a:t>
            </a:r>
            <a:r>
              <a:rPr lang="zh-CN" altLang="en-US"/>
              <a:t>：张先生与旅行社之间的旅游合同</a:t>
            </a:r>
            <a:endParaRPr lang="en-US" altLang="zh-CN"/>
          </a:p>
        </p:txBody>
      </p:sp>
      <p:sp>
        <p:nvSpPr>
          <p:cNvPr id="3" name="内容占位符 2"/>
          <p:cNvSpPr>
            <a:spLocks noGrp="1"/>
          </p:cNvSpPr>
          <p:nvPr>
            <p:ph idx="1"/>
          </p:nvPr>
        </p:nvSpPr>
        <p:spPr>
          <a:xfrm>
            <a:off x="568325" y="1248410"/>
            <a:ext cx="10784840" cy="5130165"/>
          </a:xfrm>
        </p:spPr>
        <p:txBody>
          <a:bodyPr/>
          <a:p>
            <a:pPr>
              <a:lnSpc>
                <a:spcPct val="150000"/>
              </a:lnSpc>
              <a:spcBef>
                <a:spcPts val="20"/>
              </a:spcBef>
              <a:spcAft>
                <a:spcPts val="0"/>
              </a:spcAft>
            </a:pPr>
            <a:r>
              <a:rPr lang="en-US" altLang="zh-CN"/>
              <a:t>   </a:t>
            </a:r>
            <a:r>
              <a:rPr lang="en-US" altLang="zh-CN" sz="2400"/>
              <a:t>  </a:t>
            </a:r>
            <a:r>
              <a:rPr lang="en-US" altLang="zh-CN" sz="2400" b="1"/>
              <a:t> “</a:t>
            </a:r>
            <a:r>
              <a:rPr lang="zh-CN" altLang="en-US" sz="2400" b="1"/>
              <a:t>十一</a:t>
            </a:r>
            <a:r>
              <a:rPr lang="en-US" altLang="zh-CN" sz="2400" b="1"/>
              <a:t>”</a:t>
            </a:r>
            <a:r>
              <a:rPr lang="zh-CN" altLang="en-US" sz="2400" b="1"/>
              <a:t>前夕，张先生所在单位</a:t>
            </a:r>
            <a:r>
              <a:rPr lang="en-US" altLang="zh-CN" sz="2400" b="1"/>
              <a:t>20</a:t>
            </a:r>
            <a:r>
              <a:rPr lang="zh-CN" altLang="en-US" sz="2400" b="1"/>
              <a:t>人和某旅行社签订了旅游合同，张先生等共支付旅游费用</a:t>
            </a:r>
            <a:r>
              <a:rPr lang="en-US" altLang="zh-CN" sz="2400" b="1"/>
              <a:t>1.4</a:t>
            </a:r>
            <a:r>
              <a:rPr lang="zh-CN" altLang="en-US" sz="2400" b="1"/>
              <a:t>万元，</a:t>
            </a:r>
            <a:r>
              <a:rPr lang="en-US" altLang="zh-CN" sz="2400" b="1"/>
              <a:t>9</a:t>
            </a:r>
            <a:r>
              <a:rPr lang="zh-CN" altLang="en-US" sz="2400" b="1"/>
              <a:t>月底，旅行社业务人员告诉张先生，旅行社未能购得合同约定的船票，旅游行程难以完成。旅行社的方案之一是由旅行社按约定承担支付总价款</a:t>
            </a:r>
            <a:r>
              <a:rPr lang="en-US" altLang="zh-CN" sz="2400" b="1"/>
              <a:t>10%</a:t>
            </a:r>
            <a:r>
              <a:rPr lang="zh-CN" altLang="en-US" sz="2400" b="1"/>
              <a:t>的违约金；方案之二是张先生等能够选择同年的</a:t>
            </a:r>
            <a:r>
              <a:rPr lang="en-US" altLang="zh-CN" sz="2400" b="1"/>
              <a:t>11-12</a:t>
            </a:r>
            <a:r>
              <a:rPr lang="zh-CN" altLang="en-US" sz="2400" b="1"/>
              <a:t>月完成原定旅游行程。旅行社同时承诺提前在出团前一周告知张先生，假如没有提前一周通知张先生，旅行社将承担全额旅游费用一倍的违约金。张先生等同意旅行社第二个方案，并签订了书面协议。</a:t>
            </a:r>
            <a:r>
              <a:rPr lang="en-US" altLang="zh-CN" sz="2400" b="1"/>
              <a:t>12</a:t>
            </a:r>
            <a:r>
              <a:rPr lang="zh-CN" altLang="en-US" sz="2400" b="1"/>
              <a:t>月</a:t>
            </a:r>
            <a:r>
              <a:rPr lang="en-US" altLang="zh-CN" sz="2400" b="1"/>
              <a:t>4</a:t>
            </a:r>
            <a:r>
              <a:rPr lang="zh-CN" altLang="en-US" sz="2400" b="1"/>
              <a:t>日，旅行社通知张先生，行程安排在</a:t>
            </a:r>
            <a:r>
              <a:rPr lang="en-US" altLang="zh-CN" sz="2400" b="1"/>
              <a:t>12</a:t>
            </a:r>
            <a:r>
              <a:rPr lang="zh-CN" altLang="en-US" sz="2400" b="1"/>
              <a:t>月</a:t>
            </a:r>
            <a:r>
              <a:rPr lang="en-US" altLang="zh-CN" sz="2400" b="1"/>
              <a:t>6</a:t>
            </a:r>
            <a:r>
              <a:rPr lang="zh-CN" altLang="en-US" sz="2400" b="1"/>
              <a:t>日，张先生等以没有时间准备为由，拒绝参加旅游，要求旅行社支付违约金。</a:t>
            </a:r>
            <a:endParaRPr lang="zh-CN" altLang="en-US" sz="2400" b="1"/>
          </a:p>
        </p:txBody>
      </p:sp>
      <p:pic>
        <p:nvPicPr>
          <p:cNvPr id="4" name="图片 3"/>
          <p:cNvPicPr>
            <a:picLocks noChangeAspect="1"/>
          </p:cNvPicPr>
          <p:nvPr/>
        </p:nvPicPr>
        <p:blipFill>
          <a:blip r:embed="rId1"/>
          <a:stretch>
            <a:fillRect/>
          </a:stretch>
        </p:blipFill>
        <p:spPr>
          <a:xfrm>
            <a:off x="8509635" y="5770880"/>
            <a:ext cx="2844165" cy="1021080"/>
          </a:xfrm>
          <a:prstGeom prst="rect">
            <a:avLst/>
          </a:prstGeom>
        </p:spPr>
      </p:pic>
    </p:spTree>
  </p:cSld>
  <p:clrMapOvr>
    <a:masterClrMapping/>
  </p:clrMapOvr>
  <p:transition>
    <p:newsflash/>
  </p:transition>
  <p:timing>
    <p:tnLst>
      <p:par>
        <p:cTn id="1" dur="indefinite" restart="never" nodeType="tmRoot"/>
      </p:par>
    </p:tnLst>
    <p:bldLst>
      <p:bldP spid="2"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案例启示：</a:t>
            </a:r>
            <a:endParaRPr lang="zh-CN" altLang="en-US"/>
          </a:p>
        </p:txBody>
      </p:sp>
      <p:sp>
        <p:nvSpPr>
          <p:cNvPr id="3" name="内容占位符 2"/>
          <p:cNvSpPr>
            <a:spLocks noGrp="1"/>
          </p:cNvSpPr>
          <p:nvPr>
            <p:ph idx="1"/>
          </p:nvPr>
        </p:nvSpPr>
        <p:spPr>
          <a:xfrm>
            <a:off x="642620" y="1447800"/>
            <a:ext cx="10515600" cy="4351338"/>
          </a:xfrm>
        </p:spPr>
        <p:txBody>
          <a:bodyPr/>
          <a:p>
            <a:pPr>
              <a:lnSpc>
                <a:spcPct val="150000"/>
              </a:lnSpc>
            </a:pPr>
            <a:r>
              <a:rPr lang="en-US" altLang="zh-CN" b="1"/>
              <a:t>     </a:t>
            </a:r>
            <a:r>
              <a:rPr lang="zh-CN" altLang="en-US" sz="2400" b="1"/>
              <a:t>诚信合法履行合同才能免除责任，否则将要承担相应的法律责任。做人做事一定要信守诺言，诚实守信不仅是法律规定与要求，也是做人的一种道德标准，是立身立业之本。</a:t>
            </a:r>
            <a:endParaRPr lang="zh-CN" altLang="en-US" sz="2400" b="1"/>
          </a:p>
        </p:txBody>
      </p:sp>
      <p:sp>
        <p:nvSpPr>
          <p:cNvPr id="4" name="任意多边形 13"/>
          <p:cNvSpPr/>
          <p:nvPr/>
        </p:nvSpPr>
        <p:spPr>
          <a:xfrm>
            <a:off x="421822" y="3641088"/>
            <a:ext cx="6479992" cy="3149600"/>
          </a:xfrm>
          <a:custGeom>
            <a:avLst/>
            <a:gdLst>
              <a:gd name="connsiteX0" fmla="*/ 0 w 6479992"/>
              <a:gd name="connsiteY0" fmla="*/ 0 h 3149600"/>
              <a:gd name="connsiteX1" fmla="*/ 6479992 w 6479992"/>
              <a:gd name="connsiteY1" fmla="*/ 0 h 3149600"/>
              <a:gd name="connsiteX2" fmla="*/ 4661570 w 6479992"/>
              <a:gd name="connsiteY2" fmla="*/ 3149600 h 3149600"/>
              <a:gd name="connsiteX3" fmla="*/ 0 w 6479992"/>
              <a:gd name="connsiteY3" fmla="*/ 3149600 h 3149600"/>
              <a:gd name="connsiteX4" fmla="*/ 0 w 6479992"/>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9992" h="3149600">
                <a:moveTo>
                  <a:pt x="0" y="0"/>
                </a:moveTo>
                <a:lnTo>
                  <a:pt x="6479992" y="0"/>
                </a:lnTo>
                <a:lnTo>
                  <a:pt x="4661570" y="3149600"/>
                </a:lnTo>
                <a:lnTo>
                  <a:pt x="0" y="3149600"/>
                </a:lnTo>
                <a:lnTo>
                  <a:pt x="0"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任意多边形 12"/>
          <p:cNvSpPr/>
          <p:nvPr/>
        </p:nvSpPr>
        <p:spPr>
          <a:xfrm>
            <a:off x="5250351" y="3641088"/>
            <a:ext cx="6298394" cy="3149600"/>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wheel spokes="8"/>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1"/>
          <p:cNvSpPr txBox="1"/>
          <p:nvPr/>
        </p:nvSpPr>
        <p:spPr>
          <a:xfrm>
            <a:off x="361950" y="838200"/>
            <a:ext cx="10302875" cy="521970"/>
          </a:xfrm>
          <a:prstGeom prst="rect">
            <a:avLst/>
          </a:prstGeom>
          <a:noFill/>
        </p:spPr>
        <p:txBody>
          <a:bodyPr wrap="square">
            <a:spAutoFit/>
          </a:bodyPr>
          <a:lstStyle/>
          <a:p>
            <a:pPr marR="0" defTabSz="914400" eaLnBrk="0" hangingPunct="0">
              <a:buClrTx/>
              <a:buSzTx/>
              <a:buFontTx/>
              <a:defRPr/>
            </a:pPr>
            <a:r>
              <a:rPr lang="zh-CN" altLang="en-US" sz="2800" b="1">
                <a:solidFill>
                  <a:srgbClr val="C00000"/>
                </a:solidFill>
                <a:sym typeface="+mn-ea"/>
              </a:rPr>
              <a:t>本节小结：</a:t>
            </a:r>
            <a:r>
              <a:rPr lang="zh-CN" altLang="en-US" sz="2800" b="1">
                <a:solidFill>
                  <a:srgbClr val="C00000"/>
                </a:solidFill>
                <a:sym typeface="+mn-ea"/>
              </a:rPr>
              <a:t>合同的概念及法律特征和合同法的基本原则</a:t>
            </a:r>
            <a:endParaRPr kumimoji="0" lang="zh-CN" altLang="en-US" sz="2800" b="1" kern="1200" cap="none" spc="0" normalizeH="0" baseline="0" noProof="0"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n-cs"/>
            </a:endParaRPr>
          </a:p>
        </p:txBody>
      </p:sp>
      <p:sp>
        <p:nvSpPr>
          <p:cNvPr id="3" name="左大括号 2"/>
          <p:cNvSpPr/>
          <p:nvPr/>
        </p:nvSpPr>
        <p:spPr>
          <a:xfrm>
            <a:off x="855345" y="1725930"/>
            <a:ext cx="593725" cy="4620260"/>
          </a:xfrm>
          <a:prstGeom prst="leftBrace">
            <a:avLst/>
          </a:prstGeom>
        </p:spPr>
        <p:style>
          <a:lnRef idx="3">
            <a:schemeClr val="accent2"/>
          </a:lnRef>
          <a:fillRef idx="0">
            <a:schemeClr val="accent2"/>
          </a:fillRef>
          <a:effectRef idx="2">
            <a:schemeClr val="accent2"/>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4" name="TextBox 3"/>
          <p:cNvSpPr txBox="1"/>
          <p:nvPr/>
        </p:nvSpPr>
        <p:spPr>
          <a:xfrm>
            <a:off x="1821807" y="1484624"/>
            <a:ext cx="1511300" cy="49149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dk1"/>
                </a:solidFill>
                <a:effectLst/>
                <a:uLnTx/>
                <a:uFillTx/>
                <a:latin typeface="+mn-lt"/>
                <a:ea typeface="+mn-ea"/>
                <a:cs typeface="+mn-cs"/>
              </a:rPr>
              <a:t>平等原则</a:t>
            </a:r>
            <a:endParaRPr kumimoji="0" lang="zh-CN" altLang="en-US" sz="2600" b="1" i="0" u="none" strike="noStrike" kern="1200" cap="none" spc="0" normalizeH="0" baseline="0" noProof="0" dirty="0">
              <a:ln>
                <a:noFill/>
              </a:ln>
              <a:solidFill>
                <a:schemeClr val="dk1"/>
              </a:solidFill>
              <a:effectLst/>
              <a:uLnTx/>
              <a:uFillTx/>
              <a:latin typeface="+mn-lt"/>
              <a:ea typeface="+mn-ea"/>
              <a:cs typeface="+mn-cs"/>
            </a:endParaRPr>
          </a:p>
        </p:txBody>
      </p:sp>
      <p:sp>
        <p:nvSpPr>
          <p:cNvPr id="5" name="TextBox 4"/>
          <p:cNvSpPr txBox="1"/>
          <p:nvPr/>
        </p:nvSpPr>
        <p:spPr>
          <a:xfrm>
            <a:off x="1821808" y="2656834"/>
            <a:ext cx="1511300" cy="49149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dk1"/>
                </a:solidFill>
                <a:effectLst/>
                <a:uLnTx/>
                <a:uFillTx/>
                <a:latin typeface="+mn-lt"/>
                <a:ea typeface="+mn-ea"/>
                <a:cs typeface="+mn-cs"/>
              </a:rPr>
              <a:t>自愿原则</a:t>
            </a:r>
            <a:endParaRPr kumimoji="0" lang="zh-CN" altLang="en-US" sz="2600" b="1" i="0" u="none" strike="noStrike" kern="1200" cap="none" spc="0" normalizeH="0" baseline="0" noProof="0" dirty="0">
              <a:ln>
                <a:noFill/>
              </a:ln>
              <a:solidFill>
                <a:schemeClr val="dk1"/>
              </a:solidFill>
              <a:effectLst/>
              <a:uLnTx/>
              <a:uFillTx/>
              <a:latin typeface="+mn-lt"/>
              <a:ea typeface="+mn-ea"/>
              <a:cs typeface="+mn-cs"/>
            </a:endParaRPr>
          </a:p>
        </p:txBody>
      </p:sp>
      <p:sp>
        <p:nvSpPr>
          <p:cNvPr id="6" name="TextBox 5"/>
          <p:cNvSpPr txBox="1"/>
          <p:nvPr/>
        </p:nvSpPr>
        <p:spPr>
          <a:xfrm>
            <a:off x="1821807" y="4261479"/>
            <a:ext cx="1511300" cy="49149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dk1"/>
                </a:solidFill>
                <a:effectLst/>
                <a:uLnTx/>
                <a:uFillTx/>
                <a:latin typeface="+mn-lt"/>
                <a:ea typeface="+mn-ea"/>
                <a:cs typeface="+mn-cs"/>
              </a:rPr>
              <a:t>公平原则</a:t>
            </a:r>
            <a:endParaRPr kumimoji="0" lang="zh-CN" altLang="en-US" sz="2600" b="1" i="0" u="none" strike="noStrike" kern="1200" cap="none" spc="0" normalizeH="0" baseline="0" noProof="0" dirty="0">
              <a:ln>
                <a:noFill/>
              </a:ln>
              <a:solidFill>
                <a:schemeClr val="dk1"/>
              </a:solidFill>
              <a:effectLst/>
              <a:uLnTx/>
              <a:uFillTx/>
              <a:latin typeface="+mn-lt"/>
              <a:ea typeface="+mn-ea"/>
              <a:cs typeface="+mn-cs"/>
            </a:endParaRPr>
          </a:p>
        </p:txBody>
      </p:sp>
      <p:sp>
        <p:nvSpPr>
          <p:cNvPr id="7" name="TextBox 6"/>
          <p:cNvSpPr txBox="1"/>
          <p:nvPr/>
        </p:nvSpPr>
        <p:spPr>
          <a:xfrm>
            <a:off x="1489704" y="5332724"/>
            <a:ext cx="2175510" cy="49149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dk1"/>
                </a:solidFill>
                <a:effectLst/>
                <a:uLnTx/>
                <a:uFillTx/>
                <a:latin typeface="+mn-lt"/>
                <a:ea typeface="+mn-ea"/>
                <a:cs typeface="+mn-cs"/>
              </a:rPr>
              <a:t>诚实信用原则</a:t>
            </a:r>
            <a:endParaRPr kumimoji="0" lang="zh-CN" altLang="en-US" sz="2600" b="1" i="0" u="none" strike="noStrike" kern="1200" cap="none" spc="0" normalizeH="0" baseline="0" noProof="0" dirty="0">
              <a:ln>
                <a:noFill/>
              </a:ln>
              <a:solidFill>
                <a:schemeClr val="dk1"/>
              </a:solidFill>
              <a:effectLst/>
              <a:uLnTx/>
              <a:uFillTx/>
              <a:latin typeface="+mn-lt"/>
              <a:ea typeface="+mn-ea"/>
              <a:cs typeface="+mn-cs"/>
            </a:endParaRPr>
          </a:p>
        </p:txBody>
      </p:sp>
      <p:sp>
        <p:nvSpPr>
          <p:cNvPr id="8" name="TextBox 7"/>
          <p:cNvSpPr txBox="1"/>
          <p:nvPr/>
        </p:nvSpPr>
        <p:spPr>
          <a:xfrm>
            <a:off x="1821815" y="6100439"/>
            <a:ext cx="1511300" cy="491490"/>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dk1"/>
                </a:solidFill>
                <a:effectLst/>
                <a:uLnTx/>
                <a:uFillTx/>
                <a:latin typeface="+mn-lt"/>
                <a:ea typeface="+mn-ea"/>
                <a:cs typeface="+mn-cs"/>
              </a:rPr>
              <a:t>合法原则</a:t>
            </a:r>
            <a:endParaRPr kumimoji="0" lang="zh-CN" altLang="en-US" sz="2600" b="1" i="0" u="none" strike="noStrike" kern="1200" cap="none" spc="0" normalizeH="0" baseline="0" noProof="0" dirty="0">
              <a:ln>
                <a:noFill/>
              </a:ln>
              <a:solidFill>
                <a:schemeClr val="dk1"/>
              </a:solidFill>
              <a:effectLst/>
              <a:uLnTx/>
              <a:uFillTx/>
              <a:latin typeface="+mn-lt"/>
              <a:ea typeface="+mn-ea"/>
              <a:cs typeface="+mn-cs"/>
            </a:endParaRPr>
          </a:p>
        </p:txBody>
      </p:sp>
      <p:sp>
        <p:nvSpPr>
          <p:cNvPr id="9" name="矩形 8"/>
          <p:cNvSpPr/>
          <p:nvPr/>
        </p:nvSpPr>
        <p:spPr>
          <a:xfrm>
            <a:off x="3873500" y="1484630"/>
            <a:ext cx="3505200" cy="3683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dk1"/>
                </a:solidFill>
                <a:effectLst/>
                <a:uLnTx/>
                <a:uFillTx/>
                <a:latin typeface="+mj-ea"/>
                <a:ea typeface="+mj-ea"/>
                <a:cs typeface="+mn-cs"/>
              </a:rPr>
              <a:t>地位平等；意志平等；权利平等</a:t>
            </a:r>
            <a:r>
              <a:rPr kumimoji="0" lang="zh-CN" altLang="en-US" sz="1800" b="0" i="0" u="none" strike="noStrike" kern="1200" cap="none" spc="0" normalizeH="0" baseline="0" noProof="0" dirty="0">
                <a:ln>
                  <a:noFill/>
                </a:ln>
                <a:solidFill>
                  <a:schemeClr val="dk1"/>
                </a:solidFill>
                <a:effectLst/>
                <a:uLnTx/>
                <a:uFillTx/>
                <a:latin typeface="+mj-ea"/>
                <a:ea typeface="+mj-ea"/>
                <a:cs typeface="+mn-cs"/>
              </a:rPr>
              <a:t>。</a:t>
            </a:r>
            <a:endParaRPr kumimoji="0" lang="zh-CN" altLang="en-US" sz="1800" b="0" i="0" u="none" strike="noStrike" kern="1200" cap="none" spc="0" normalizeH="0" baseline="0" noProof="0" dirty="0">
              <a:ln>
                <a:noFill/>
              </a:ln>
              <a:solidFill>
                <a:schemeClr val="dk1"/>
              </a:solidFill>
              <a:effectLst/>
              <a:uLnTx/>
              <a:uFillTx/>
              <a:latin typeface="+mj-ea"/>
              <a:ea typeface="+mj-ea"/>
              <a:cs typeface="+mn-cs"/>
            </a:endParaRPr>
          </a:p>
        </p:txBody>
      </p:sp>
      <p:sp>
        <p:nvSpPr>
          <p:cNvPr id="10" name="Rectangle 3"/>
          <p:cNvSpPr txBox="1">
            <a:spLocks noChangeArrowheads="1"/>
          </p:cNvSpPr>
          <p:nvPr/>
        </p:nvSpPr>
        <p:spPr>
          <a:xfrm>
            <a:off x="3773170" y="1854835"/>
            <a:ext cx="7609840" cy="2095500"/>
          </a:xfrm>
          <a:prstGeom prst="rect">
            <a:avLst/>
          </a:prstGeom>
        </p:spPr>
        <p:style>
          <a:lnRef idx="2">
            <a:schemeClr val="accent2"/>
          </a:lnRef>
          <a:fillRef idx="1">
            <a:schemeClr val="lt1"/>
          </a:fillRef>
          <a:effectRef idx="0">
            <a:schemeClr val="accent2"/>
          </a:effectRef>
          <a:fontRef idx="minor">
            <a:schemeClr val="dk1"/>
          </a:fontRef>
        </p:style>
        <p:txBody>
          <a:bodyPr/>
          <a:lstStyle/>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当事人订立合同是自愿的，完全由自己的意愿决定。</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自愿选择订立合同的对方当事人。</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在遵守法律的前提下，自愿约定合同的内容。</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自愿选择合同方式。</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在合同履行过程中，当事人可以自愿协议补充或变更有关内容，也可以自愿协议解除合同。</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当合同争议发生时，当事人可以自愿选择解决争议的方式。</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选择地域管辖的自由。</a:t>
            </a:r>
            <a:endParaRPr kumimoji="0" lang="zh-CN" altLang="en-US" sz="1600" b="1" i="0" u="none" strike="noStrike" kern="1200" cap="none" spc="0" normalizeH="0" baseline="0" noProof="0" dirty="0">
              <a:ln>
                <a:noFill/>
              </a:ln>
              <a:solidFill>
                <a:schemeClr val="dk1"/>
              </a:solidFill>
              <a:effectLst/>
              <a:uLnTx/>
              <a:uFillTx/>
              <a:latin typeface="+mj-ea"/>
              <a:ea typeface="+mj-ea"/>
              <a:cs typeface="+mn-cs"/>
            </a:endParaRPr>
          </a:p>
        </p:txBody>
      </p:sp>
      <p:sp>
        <p:nvSpPr>
          <p:cNvPr id="11" name="矩形 10"/>
          <p:cNvSpPr/>
          <p:nvPr/>
        </p:nvSpPr>
        <p:spPr>
          <a:xfrm>
            <a:off x="3873500" y="4055745"/>
            <a:ext cx="4953000" cy="90297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zh-CN" altLang="en-US" sz="1600" b="1" i="0" u="none" strike="noStrike" kern="1200" cap="none" spc="0" normalizeH="0" baseline="0" noProof="0" dirty="0">
                <a:ln>
                  <a:noFill/>
                </a:ln>
                <a:solidFill>
                  <a:schemeClr val="dk1"/>
                </a:solidFill>
                <a:effectLst/>
                <a:uLnTx/>
                <a:uFillTx/>
                <a:latin typeface="+mj-ea"/>
                <a:ea typeface="+mj-ea"/>
                <a:cs typeface="+mn-cs"/>
              </a:rPr>
              <a:t> 旅游者的给付与旅行社的对等给付之间的等价性；</a:t>
            </a:r>
            <a:endParaRPr kumimoji="0" lang="zh-CN" altLang="en-US"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旅游风险的合理分配；</a:t>
            </a:r>
            <a:endParaRPr kumimoji="0" lang="zh-CN" altLang="en-US"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其他合同负担，如违约责任的合理分配。</a:t>
            </a:r>
            <a:endParaRPr kumimoji="0" lang="zh-CN" altLang="en-US" sz="1600" b="1" i="0" u="none" strike="noStrike" kern="1200" cap="none" spc="0" normalizeH="0" baseline="0" noProof="0" dirty="0">
              <a:ln>
                <a:noFill/>
              </a:ln>
              <a:solidFill>
                <a:schemeClr val="dk1"/>
              </a:solidFill>
              <a:effectLst/>
              <a:uLnTx/>
              <a:uFillTx/>
              <a:latin typeface="+mj-ea"/>
              <a:ea typeface="+mj-ea"/>
              <a:cs typeface="+mn-cs"/>
            </a:endParaRPr>
          </a:p>
        </p:txBody>
      </p:sp>
      <p:sp>
        <p:nvSpPr>
          <p:cNvPr id="12" name="矩形 11"/>
          <p:cNvSpPr/>
          <p:nvPr/>
        </p:nvSpPr>
        <p:spPr>
          <a:xfrm>
            <a:off x="4145280" y="5126990"/>
            <a:ext cx="7237730" cy="90297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zh-CN" altLang="en-US" sz="1600" b="1" i="0" u="none" strike="noStrike" kern="1200" cap="none" spc="0" normalizeH="0" baseline="0" noProof="0" dirty="0">
                <a:ln>
                  <a:noFill/>
                </a:ln>
                <a:solidFill>
                  <a:schemeClr val="dk1"/>
                </a:solidFill>
                <a:effectLst/>
                <a:uLnTx/>
                <a:uFillTx/>
                <a:latin typeface="+mj-ea"/>
                <a:ea typeface="+mj-ea"/>
                <a:cs typeface="+mn-cs"/>
              </a:rPr>
              <a:t> 当事人应当讲诚实、守信用，以善意的方式履行自己的义务，以善意的方式行使权利；</a:t>
            </a:r>
            <a:endParaRPr kumimoji="0" lang="en-US" altLang="zh-CN" sz="1600" b="1" i="0" u="none" strike="noStrike" kern="1200" cap="none" spc="0" normalizeH="0" baseline="0" noProof="0" dirty="0">
              <a:ln>
                <a:noFill/>
              </a:ln>
              <a:solidFill>
                <a:schemeClr val="dk1"/>
              </a:solidFill>
              <a:effectLst/>
              <a:uLnTx/>
              <a:uFillTx/>
              <a:latin typeface="+mj-ea"/>
              <a:ea typeface="+mj-ea"/>
              <a:cs typeface="+mn-cs"/>
            </a:endParaRPr>
          </a:p>
          <a:p>
            <a:pPr marL="0" marR="0" lvl="0" indent="0" algn="l" defTabSz="914400" rtl="0" eaLnBrk="0" fontAlgn="base" latinLnBrk="0" hangingPunct="0">
              <a:lnSpc>
                <a:spcPct val="110000"/>
              </a:lnSpc>
              <a:spcBef>
                <a:spcPts val="0"/>
              </a:spcBef>
              <a:spcAft>
                <a:spcPct val="0"/>
              </a:spcAft>
              <a:buClr>
                <a:srgbClr val="0BD0D9"/>
              </a:buClr>
              <a:buSzPct val="95000"/>
              <a:buFont typeface="Wingdings" panose="05000000000000000000" pitchFamily="2" charset="2"/>
              <a:buChar char="Ø"/>
              <a:defRPr/>
            </a:pPr>
            <a:r>
              <a:rPr kumimoji="0" lang="en-US" altLang="zh-CN" sz="1600" b="1" i="0" u="none" strike="noStrike" kern="1200" cap="none" spc="0" normalizeH="0" baseline="0" noProof="0" dirty="0">
                <a:ln>
                  <a:noFill/>
                </a:ln>
                <a:solidFill>
                  <a:schemeClr val="dk1"/>
                </a:solidFill>
                <a:effectLst/>
                <a:uLnTx/>
                <a:uFillTx/>
                <a:latin typeface="+mj-ea"/>
                <a:ea typeface="+mj-ea"/>
                <a:cs typeface="+mn-cs"/>
              </a:rPr>
              <a:t> </a:t>
            </a:r>
            <a:r>
              <a:rPr kumimoji="0" lang="zh-CN" altLang="en-US" sz="1600" b="1" i="0" u="none" strike="noStrike" kern="1200" cap="none" spc="0" normalizeH="0" baseline="0" noProof="0" dirty="0">
                <a:ln>
                  <a:noFill/>
                </a:ln>
                <a:solidFill>
                  <a:schemeClr val="dk1"/>
                </a:solidFill>
                <a:effectLst/>
                <a:uLnTx/>
                <a:uFillTx/>
                <a:latin typeface="+mj-ea"/>
                <a:ea typeface="+mj-ea"/>
                <a:cs typeface="+mn-cs"/>
              </a:rPr>
              <a:t>不得以损害他人为目的滥用权利，不得规避法律和合同义务。</a:t>
            </a:r>
            <a:endParaRPr kumimoji="0" lang="zh-CN" altLang="en-US" sz="1600" b="1" i="0" u="none" strike="noStrike" kern="1200" cap="none" spc="0" normalizeH="0" baseline="0" noProof="0" dirty="0">
              <a:ln>
                <a:noFill/>
              </a:ln>
              <a:solidFill>
                <a:schemeClr val="dk1"/>
              </a:solidFill>
              <a:effectLst/>
              <a:uLnTx/>
              <a:uFillTx/>
              <a:latin typeface="+mj-ea"/>
              <a:ea typeface="+mj-ea"/>
              <a:cs typeface="+mn-cs"/>
            </a:endParaRPr>
          </a:p>
        </p:txBody>
      </p:sp>
      <p:sp>
        <p:nvSpPr>
          <p:cNvPr id="13" name="矩形 12"/>
          <p:cNvSpPr/>
          <p:nvPr/>
        </p:nvSpPr>
        <p:spPr>
          <a:xfrm>
            <a:off x="3873500" y="6029960"/>
            <a:ext cx="5654040" cy="6324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l" defTabSz="914400" rtl="0" eaLnBrk="0" fontAlgn="base" latinLnBrk="0" hangingPunct="0">
              <a:lnSpc>
                <a:spcPct val="110000"/>
              </a:lnSpc>
              <a:spcBef>
                <a:spcPts val="0"/>
              </a:spcBef>
              <a:spcAft>
                <a:spcPct val="0"/>
              </a:spcAft>
              <a:buClr>
                <a:srgbClr val="0BD0D9"/>
              </a:buClr>
              <a:buSzPct val="95000"/>
              <a:buFontTx/>
              <a:buNone/>
              <a:defRPr/>
            </a:pPr>
            <a:r>
              <a:rPr kumimoji="0" lang="zh-CN" altLang="en-US" sz="1600" b="1" i="0" u="none" strike="noStrike" kern="1200" cap="none" spc="0" normalizeH="0" baseline="0" noProof="0" dirty="0">
                <a:ln>
                  <a:noFill/>
                </a:ln>
                <a:solidFill>
                  <a:schemeClr val="dk1"/>
                </a:solidFill>
                <a:effectLst/>
                <a:uLnTx/>
                <a:uFillTx/>
                <a:latin typeface="+mj-ea"/>
                <a:ea typeface="+mj-ea"/>
                <a:cs typeface="+mn-cs"/>
              </a:rPr>
              <a:t>    当事人订立、履行合同，应当遵守法律、行政法规，尊重社会公德。不得扰乱社会经济秩序，损害社会公共利益。 </a:t>
            </a:r>
            <a:endParaRPr kumimoji="0" lang="zh-CN" altLang="en-US" sz="1600" b="1" i="0" u="none" strike="noStrike" kern="1200" cap="none" spc="0" normalizeH="0" baseline="0" noProof="0" dirty="0">
              <a:ln>
                <a:noFill/>
              </a:ln>
              <a:solidFill>
                <a:schemeClr val="dk1"/>
              </a:solidFill>
              <a:effectLst/>
              <a:uLnTx/>
              <a:uFillTx/>
              <a:latin typeface="+mj-ea"/>
              <a:ea typeface="+mj-ea"/>
              <a:cs typeface="+mn-cs"/>
            </a:endParaRPr>
          </a:p>
        </p:txBody>
      </p:sp>
      <p:pic>
        <p:nvPicPr>
          <p:cNvPr id="14" name="图片 13"/>
          <p:cNvPicPr>
            <a:picLocks noChangeAspect="1"/>
          </p:cNvPicPr>
          <p:nvPr/>
        </p:nvPicPr>
        <p:blipFill>
          <a:blip r:embed="rId1"/>
          <a:stretch>
            <a:fillRect/>
          </a:stretch>
        </p:blipFill>
        <p:spPr>
          <a:xfrm>
            <a:off x="9396730" y="1006475"/>
            <a:ext cx="2428875" cy="1447800"/>
          </a:xfrm>
          <a:prstGeom prst="rect">
            <a:avLst/>
          </a:prstGeom>
        </p:spPr>
      </p:pic>
      <p:cxnSp>
        <p:nvCxnSpPr>
          <p:cNvPr id="15" name="直接连接符 14"/>
          <p:cNvCxnSpPr>
            <a:stCxn id="4" idx="3"/>
          </p:cNvCxnSpPr>
          <p:nvPr/>
        </p:nvCxnSpPr>
        <p:spPr>
          <a:xfrm flipV="1">
            <a:off x="3333115" y="1725295"/>
            <a:ext cx="540385" cy="5080"/>
          </a:xfrm>
          <a:prstGeom prst="line">
            <a:avLst/>
          </a:prstGeom>
        </p:spPr>
        <p:style>
          <a:lnRef idx="1">
            <a:schemeClr val="accent2"/>
          </a:lnRef>
          <a:fillRef idx="0">
            <a:schemeClr val="accent2"/>
          </a:fillRef>
          <a:effectRef idx="0">
            <a:schemeClr val="accent2"/>
          </a:effectRef>
          <a:fontRef idx="minor">
            <a:schemeClr val="tx1"/>
          </a:fontRef>
        </p:style>
      </p:cxnSp>
      <p:cxnSp>
        <p:nvCxnSpPr>
          <p:cNvPr id="16" name="直接连接符 15"/>
          <p:cNvCxnSpPr>
            <a:stCxn id="5" idx="3"/>
            <a:endCxn id="10" idx="1"/>
          </p:cNvCxnSpPr>
          <p:nvPr/>
        </p:nvCxnSpPr>
        <p:spPr>
          <a:xfrm>
            <a:off x="3333115" y="2902585"/>
            <a:ext cx="44005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7" name="直接连接符 16"/>
          <p:cNvCxnSpPr>
            <a:stCxn id="6" idx="3"/>
            <a:endCxn id="11" idx="1"/>
          </p:cNvCxnSpPr>
          <p:nvPr/>
        </p:nvCxnSpPr>
        <p:spPr>
          <a:xfrm>
            <a:off x="3333115" y="4507230"/>
            <a:ext cx="54038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直接连接符 17"/>
          <p:cNvCxnSpPr>
            <a:stCxn id="7" idx="3"/>
            <a:endCxn id="12" idx="1"/>
          </p:cNvCxnSpPr>
          <p:nvPr/>
        </p:nvCxnSpPr>
        <p:spPr>
          <a:xfrm>
            <a:off x="3665220" y="5578475"/>
            <a:ext cx="48006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9" name="直接连接符 18"/>
          <p:cNvCxnSpPr>
            <a:stCxn id="8" idx="3"/>
            <a:endCxn id="13" idx="1"/>
          </p:cNvCxnSpPr>
          <p:nvPr/>
        </p:nvCxnSpPr>
        <p:spPr>
          <a:xfrm>
            <a:off x="3333115" y="6346190"/>
            <a:ext cx="540385" cy="0"/>
          </a:xfrm>
          <a:prstGeom prst="line">
            <a:avLst/>
          </a:prstGeom>
        </p:spPr>
        <p:style>
          <a:lnRef idx="1">
            <a:schemeClr val="accent2"/>
          </a:lnRef>
          <a:fillRef idx="0">
            <a:schemeClr val="accent2"/>
          </a:fillRef>
          <a:effectRef idx="0">
            <a:schemeClr val="accent2"/>
          </a:effectRef>
          <a:fontRef idx="minor">
            <a:schemeClr val="tx1"/>
          </a:fontRef>
        </p:style>
      </p:cxnSp>
    </p:spTree>
  </p:cSld>
  <p:clrMapOvr>
    <a:masterClrMapping/>
  </p:clrMapOvr>
  <p:transition>
    <p:checker/>
  </p:transition>
  <p:timing>
    <p:tnLst>
      <p:par>
        <p:cTn id="1" dur="indefinite" restart="never" nodeType="tmRoot"/>
      </p:par>
    </p:tnLst>
    <p:bldLst>
      <p:bldP spid="9" grpId="0" bldLvl="0" animBg="1"/>
      <p:bldP spid="9" grpId="1"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2" grpId="0"/>
      <p:bldP spid="2" grpId="1"/>
      <p:bldP spid="5" grpId="0" animBg="1"/>
      <p:bldP spid="5" grpId="1" animBg="1"/>
      <p:bldP spid="6" grpId="0" animBg="1"/>
      <p:bldP spid="6" grpId="1" animBg="1"/>
      <p:bldP spid="7" grpId="0" animBg="1"/>
      <p:bldP spid="7" grpId="1" animBg="1"/>
      <p:bldP spid="8" grpId="0" animBg="1"/>
      <p:bldP spid="8"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500380"/>
            <a:ext cx="10515600" cy="989965"/>
          </a:xfrm>
        </p:spPr>
        <p:txBody>
          <a:bodyPr/>
          <a:p>
            <a:pPr algn="ctr"/>
            <a:r>
              <a:rPr lang="zh-CN" altLang="en-US" sz="3600"/>
              <a:t>思考题：</a:t>
            </a:r>
            <a:endParaRPr lang="zh-CN" altLang="en-US" sz="3600"/>
          </a:p>
        </p:txBody>
      </p:sp>
      <p:sp>
        <p:nvSpPr>
          <p:cNvPr id="3" name="内容占位符 2"/>
          <p:cNvSpPr>
            <a:spLocks noGrp="1"/>
          </p:cNvSpPr>
          <p:nvPr>
            <p:ph idx="1"/>
            <p:custDataLst>
              <p:tags r:id="rId1"/>
            </p:custDataLst>
          </p:nvPr>
        </p:nvSpPr>
        <p:spPr>
          <a:xfrm>
            <a:off x="838200" y="1490345"/>
            <a:ext cx="6425565" cy="4351655"/>
          </a:xfrm>
        </p:spPr>
        <p:txBody>
          <a:bodyPr>
            <a:noAutofit/>
          </a:bodyPr>
          <a:p>
            <a:pPr marL="0" indent="0">
              <a:buNone/>
            </a:pPr>
            <a:r>
              <a:rPr lang="en-US" altLang="zh-CN" sz="2800" b="1"/>
              <a:t>1</a:t>
            </a:r>
            <a:r>
              <a:rPr lang="zh-CN" altLang="en-US" sz="2800" b="1">
                <a:ea typeface="宋体" panose="02010600030101010101" pitchFamily="2" charset="-122"/>
              </a:rPr>
              <a:t>、什么是合同？</a:t>
            </a:r>
            <a:endParaRPr lang="zh-CN" altLang="en-US" sz="2800" b="1">
              <a:ea typeface="宋体" panose="02010600030101010101" pitchFamily="2" charset="-122"/>
            </a:endParaRPr>
          </a:p>
          <a:p>
            <a:pPr marL="0" indent="0">
              <a:buNone/>
            </a:pPr>
            <a:r>
              <a:rPr lang="en-US" altLang="zh-CN" sz="2800" b="1">
                <a:ea typeface="宋体" panose="02010600030101010101" pitchFamily="2" charset="-122"/>
              </a:rPr>
              <a:t>2</a:t>
            </a:r>
            <a:r>
              <a:rPr lang="zh-CN" altLang="en-US" sz="2800" b="1">
                <a:ea typeface="宋体" panose="02010600030101010101" pitchFamily="2" charset="-122"/>
              </a:rPr>
              <a:t>、合同具有哪些法律特征？</a:t>
            </a:r>
            <a:endParaRPr lang="zh-CN" altLang="en-US" sz="2800" b="1">
              <a:ea typeface="宋体" panose="02010600030101010101" pitchFamily="2" charset="-122"/>
            </a:endParaRPr>
          </a:p>
          <a:p>
            <a:pPr marL="0" indent="0">
              <a:buNone/>
            </a:pPr>
            <a:r>
              <a:rPr lang="en-US" altLang="zh-CN" sz="2800" b="1">
                <a:ea typeface="宋体" panose="02010600030101010101" pitchFamily="2" charset="-122"/>
              </a:rPr>
              <a:t>3</a:t>
            </a:r>
            <a:r>
              <a:rPr lang="zh-CN" altLang="en-US" sz="2800" b="1">
                <a:ea typeface="宋体" panose="02010600030101010101" pitchFamily="2" charset="-122"/>
              </a:rPr>
              <a:t>、合同法的基本原则有哪些？每个原则的含义是什么？在实际中如何运用这些原则？</a:t>
            </a:r>
            <a:endParaRPr lang="zh-CN" altLang="en-US" sz="2800" b="1">
              <a:ea typeface="宋体" panose="02010600030101010101" pitchFamily="2" charset="-122"/>
            </a:endParaRPr>
          </a:p>
          <a:p>
            <a:pPr marL="0" indent="0">
              <a:buNone/>
            </a:pPr>
            <a:r>
              <a:rPr lang="en-US" altLang="zh-CN" sz="2800" b="1">
                <a:ea typeface="宋体" panose="02010600030101010101" pitchFamily="2" charset="-122"/>
              </a:rPr>
              <a:t>4</a:t>
            </a:r>
            <a:r>
              <a:rPr lang="zh-CN" altLang="en-US" sz="2800" b="1">
                <a:ea typeface="宋体" panose="02010600030101010101" pitchFamily="2" charset="-122"/>
              </a:rPr>
              <a:t>、通过本节内容的学习，你得到了什么启发或感受？</a:t>
            </a:r>
            <a:endParaRPr lang="zh-CN" altLang="en-US" sz="2800" b="1">
              <a:ea typeface="宋体" panose="02010600030101010101" pitchFamily="2" charset="-122"/>
            </a:endParaRPr>
          </a:p>
        </p:txBody>
      </p:sp>
      <p:grpSp>
        <p:nvGrpSpPr>
          <p:cNvPr id="4" name="Group 7"/>
          <p:cNvGrpSpPr/>
          <p:nvPr/>
        </p:nvGrpSpPr>
        <p:grpSpPr>
          <a:xfrm>
            <a:off x="7625080" y="1951355"/>
            <a:ext cx="3871595" cy="3814445"/>
            <a:chOff x="336947" y="1950447"/>
            <a:chExt cx="6745544" cy="4071635"/>
          </a:xfrm>
        </p:grpSpPr>
        <p:pic>
          <p:nvPicPr>
            <p:cNvPr id="5" name="Picture 8"/>
            <p:cNvPicPr>
              <a:picLocks noChangeAspect="1"/>
            </p:cNvPicPr>
            <p:nvPr/>
          </p:nvPicPr>
          <p:blipFill>
            <a:blip r:embed="rId2" cstate="print"/>
            <a:stretch>
              <a:fillRect/>
            </a:stretch>
          </p:blipFill>
          <p:spPr>
            <a:xfrm>
              <a:off x="336947" y="1950447"/>
              <a:ext cx="6745544" cy="4071635"/>
            </a:xfrm>
            <a:prstGeom prst="rect">
              <a:avLst/>
            </a:prstGeom>
          </p:spPr>
        </p:pic>
        <p:sp>
          <p:nvSpPr>
            <p:cNvPr id="6" name="Rectangle 9"/>
            <p:cNvSpPr/>
            <p:nvPr/>
          </p:nvSpPr>
          <p:spPr>
            <a:xfrm>
              <a:off x="1129035" y="2160307"/>
              <a:ext cx="5184576" cy="3240361"/>
            </a:xfrm>
            <a:prstGeom prst="rect">
              <a:avLst/>
            </a:prstGeom>
            <a:blipFill>
              <a:blip r:embed="rId3" cstate="email"/>
              <a:stretch>
                <a:fillRect/>
              </a:stretch>
            </a:blipFill>
            <a:ln w="25400" cap="flat" cmpd="sng" algn="ctr">
              <a:noFill/>
              <a:prstDash val="solid"/>
            </a:ln>
            <a:effectLst/>
          </p:spPr>
          <p:txBody>
            <a:bodyPr rtlCol="0" anchor="ctr"/>
            <a:p>
              <a:pPr algn="ctr" defTabSz="1219200">
                <a:defRPr/>
              </a:pPr>
              <a:endParaRPr lang="en-US" sz="3200" kern="0">
                <a:solidFill>
                  <a:prstClr val="white"/>
                </a:solidFill>
              </a:endParaRPr>
            </a:p>
          </p:txBody>
        </p:sp>
      </p:grpSp>
    </p:spTree>
  </p:cSld>
  <p:clrMapOvr>
    <a:masterClrMapping/>
  </p:clrMapOvr>
  <p:transition>
    <p:wedge/>
  </p:transition>
  <p:timing>
    <p:tnLst>
      <p:par>
        <p:cTn id="1" dur="indefinite" restart="never" nodeType="tmRoot"/>
      </p:par>
    </p:tnLst>
    <p:bldLst>
      <p:bldP spid="2"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cstate="email"/>
          <a:srcRect l="-1692" t="-298"/>
          <a:stretch>
            <a:fillRect/>
          </a:stretch>
        </p:blipFill>
        <p:spPr>
          <a:xfrm>
            <a:off x="5454958" y="0"/>
            <a:ext cx="6761426" cy="6858000"/>
          </a:xfrm>
          <a:prstGeom prst="rect">
            <a:avLst/>
          </a:prstGeom>
        </p:spPr>
      </p:pic>
      <p:sp>
        <p:nvSpPr>
          <p:cNvPr id="4" name="矩形 4"/>
          <p:cNvSpPr/>
          <p:nvPr/>
        </p:nvSpPr>
        <p:spPr>
          <a:xfrm>
            <a:off x="0" y="20376"/>
            <a:ext cx="9107424" cy="6898753"/>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6126480" y="0"/>
                </a:lnTo>
                <a:lnTo>
                  <a:pt x="9290304" y="6898753"/>
                </a:lnTo>
                <a:lnTo>
                  <a:pt x="0" y="6880465"/>
                </a:lnTo>
                <a:lnTo>
                  <a:pt x="0" y="0"/>
                </a:lnTo>
                <a:close/>
              </a:path>
            </a:pathLst>
          </a:custGeom>
          <a:solidFill>
            <a:srgbClr val="292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p:nvSpPr>
        <p:spPr>
          <a:xfrm>
            <a:off x="0" y="1664208"/>
            <a:ext cx="6693408" cy="3161186"/>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 name="connsiteX0-11" fmla="*/ 0 w 9290304"/>
              <a:gd name="connsiteY0-12" fmla="*/ 0 h 6898753"/>
              <a:gd name="connsiteX1-13" fmla="*/ 7294114 w 9290304"/>
              <a:gd name="connsiteY1-14" fmla="*/ 39910 h 6898753"/>
              <a:gd name="connsiteX2-15" fmla="*/ 9290304 w 9290304"/>
              <a:gd name="connsiteY2-16" fmla="*/ 6898753 h 6898753"/>
              <a:gd name="connsiteX3-17" fmla="*/ 0 w 9290304"/>
              <a:gd name="connsiteY3-18" fmla="*/ 6880465 h 6898753"/>
              <a:gd name="connsiteX4-19" fmla="*/ 0 w 9290304"/>
              <a:gd name="connsiteY4-2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7294114" y="39910"/>
                </a:lnTo>
                <a:lnTo>
                  <a:pt x="9290304" y="6898753"/>
                </a:lnTo>
                <a:lnTo>
                  <a:pt x="0" y="6880465"/>
                </a:lnTo>
                <a:lnTo>
                  <a:pt x="0" y="0"/>
                </a:lnTo>
                <a:close/>
              </a:path>
            </a:pathLst>
          </a:custGeom>
          <a:solidFill>
            <a:srgbClr val="7F5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标题 1"/>
          <p:cNvSpPr txBox="1"/>
          <p:nvPr/>
        </p:nvSpPr>
        <p:spPr>
          <a:xfrm>
            <a:off x="614354" y="2008950"/>
            <a:ext cx="3719902" cy="185524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lnSpc>
                <a:spcPct val="100000"/>
              </a:lnSpc>
            </a:pPr>
            <a:endParaRPr lang="en-US" sz="48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8" name="副标题 2"/>
          <p:cNvSpPr txBox="1"/>
          <p:nvPr/>
        </p:nvSpPr>
        <p:spPr>
          <a:xfrm>
            <a:off x="679506" y="3492855"/>
            <a:ext cx="5086348" cy="498268"/>
          </a:xfrm>
          <a:prstGeom prst="rect">
            <a:avLst/>
          </a:prstGeom>
          <a:solidFill>
            <a:srgbClr val="7F5E47"/>
          </a:solidFill>
        </p:spPr>
        <p:txBody>
          <a:bodyPr vert="horz" lIns="91440" tIns="45720" rIns="91440" bIns="45720" rtlCol="0" anchor="b">
            <a:noAutofit/>
          </a:bodyPr>
          <a:lst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a:lstStyle>
          <a:p>
            <a:pPr marL="0" indent="0">
              <a:buNone/>
            </a:pPr>
            <a:r>
              <a:rPr lang="en-US" altLang="zh-CN" sz="3200" dirty="0" smtClean="0">
                <a:solidFill>
                  <a:schemeClr val="bg1"/>
                </a:solidFill>
                <a:latin typeface="Hiragino Sans GB W3" charset="-122"/>
                <a:ea typeface="Hiragino Sans GB W3" charset="-122"/>
                <a:cs typeface="Hiragino Sans GB W3" charset="-122"/>
              </a:rPr>
              <a:t>THANK</a:t>
            </a:r>
            <a:r>
              <a:rPr lang="zh-CN" altLang="en-US" sz="3200" dirty="0" smtClean="0">
                <a:solidFill>
                  <a:schemeClr val="bg1"/>
                </a:solidFill>
                <a:latin typeface="Hiragino Sans GB W3" charset="-122"/>
                <a:ea typeface="Hiragino Sans GB W3" charset="-122"/>
                <a:cs typeface="Hiragino Sans GB W3" charset="-122"/>
              </a:rPr>
              <a:t> </a:t>
            </a:r>
            <a:r>
              <a:rPr lang="en-US" altLang="zh-CN" sz="3200" dirty="0" smtClean="0">
                <a:solidFill>
                  <a:schemeClr val="bg1"/>
                </a:solidFill>
                <a:latin typeface="Hiragino Sans GB W3" charset="-122"/>
                <a:ea typeface="Hiragino Sans GB W3" charset="-122"/>
                <a:cs typeface="Hiragino Sans GB W3" charset="-122"/>
              </a:rPr>
              <a:t>YOU</a:t>
            </a:r>
            <a:endParaRPr lang="en-US" sz="3200" dirty="0">
              <a:solidFill>
                <a:schemeClr val="bg1"/>
              </a:solidFill>
              <a:latin typeface="Hiragino Sans GB W3" charset="-122"/>
              <a:ea typeface="Hiragino Sans GB W3" charset="-122"/>
              <a:cs typeface="Hiragino Sans GB W3" charset="-122"/>
            </a:endParaRPr>
          </a:p>
        </p:txBody>
      </p:sp>
      <p:sp>
        <p:nvSpPr>
          <p:cNvPr id="14" name="文本框 13"/>
          <p:cNvSpPr txBox="1"/>
          <p:nvPr/>
        </p:nvSpPr>
        <p:spPr>
          <a:xfrm>
            <a:off x="614354" y="2459971"/>
            <a:ext cx="5216652" cy="830997"/>
          </a:xfrm>
          <a:prstGeom prst="rect">
            <a:avLst/>
          </a:prstGeom>
          <a:noFill/>
        </p:spPr>
        <p:txBody>
          <a:bodyPr wrap="square" rtlCol="0">
            <a:spAutoFit/>
          </a:bodyPr>
          <a:lstStyle/>
          <a:p>
            <a:pPr algn="just">
              <a:lnSpc>
                <a:spcPct val="100000"/>
              </a:lnSpc>
            </a:pPr>
            <a:r>
              <a:rPr lang="zh-CN" altLang="en-US" sz="4800" dirty="0" smtClean="0">
                <a:solidFill>
                  <a:schemeClr val="bg1"/>
                </a:solidFill>
                <a:latin typeface="Hiragino Sans GB W6" charset="-122"/>
                <a:ea typeface="Hiragino Sans GB W6" charset="-122"/>
                <a:cs typeface="Hiragino Sans GB W6" charset="-122"/>
              </a:rPr>
              <a:t>感谢观看聆听</a:t>
            </a:r>
            <a:endParaRPr lang="en-US" altLang="zh-CN" sz="4800" dirty="0" smtClean="0">
              <a:solidFill>
                <a:schemeClr val="bg1"/>
              </a:solidFill>
              <a:latin typeface="Hiragino Sans GB W6" charset="-122"/>
              <a:ea typeface="Hiragino Sans GB W6" charset="-122"/>
              <a:cs typeface="Hiragino Sans GB W6" charset="-122"/>
            </a:endParaRPr>
          </a:p>
        </p:txBody>
      </p:sp>
      <p:pic>
        <p:nvPicPr>
          <p:cNvPr id="1034" name="图片 6"/>
          <p:cNvPicPr>
            <a:picLocks noChangeAspect="1"/>
          </p:cNvPicPr>
          <p:nvPr userDrawn="1"/>
        </p:nvPicPr>
        <p:blipFill>
          <a:blip r:embed="rId2"/>
          <a:stretch>
            <a:fillRect/>
          </a:stretch>
        </p:blipFill>
        <p:spPr>
          <a:xfrm>
            <a:off x="9743440" y="20003"/>
            <a:ext cx="2362200" cy="581025"/>
          </a:xfrm>
          <a:prstGeom prst="rect">
            <a:avLst/>
          </a:prstGeom>
          <a:noFill/>
          <a:ln w="9525">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0">
        <p159:morph option="byObject"/>
      </p:transition>
    </mc:Choice>
    <mc:Fallback>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407035"/>
            <a:ext cx="10515600" cy="1325563"/>
          </a:xfrm>
        </p:spPr>
        <p:txBody>
          <a:bodyPr/>
          <a:p>
            <a:r>
              <a:rPr lang="zh-CN" altLang="en-US" b="1">
                <a:solidFill>
                  <a:srgbClr val="C00000"/>
                </a:solidFill>
                <a:latin typeface="华文楷体" panose="02010600040101010101" pitchFamily="2" charset="-122"/>
                <a:ea typeface="华文楷体" panose="02010600040101010101" pitchFamily="2" charset="-122"/>
              </a:rPr>
              <a:t>能力目标</a:t>
            </a:r>
            <a:r>
              <a:rPr lang="zh-CN" altLang="en-US" b="1"/>
              <a:t>：</a:t>
            </a:r>
            <a:endParaRPr lang="zh-CN" altLang="en-US" b="1"/>
          </a:p>
        </p:txBody>
      </p:sp>
      <p:sp>
        <p:nvSpPr>
          <p:cNvPr id="3" name="内容占位符 2"/>
          <p:cNvSpPr>
            <a:spLocks noGrp="1"/>
          </p:cNvSpPr>
          <p:nvPr>
            <p:ph idx="1"/>
          </p:nvPr>
        </p:nvSpPr>
        <p:spPr/>
        <p:txBody>
          <a:bodyPr/>
          <a:p>
            <a:pPr>
              <a:lnSpc>
                <a:spcPct val="150000"/>
              </a:lnSpc>
            </a:pPr>
            <a:r>
              <a:rPr lang="en-US" altLang="zh-CN"/>
              <a:t>       </a:t>
            </a:r>
            <a:r>
              <a:rPr lang="zh-CN" altLang="en-US"/>
              <a:t>通过本章的学习，能制定合法的规范的旅游合同，对旅游合同的法律效力及其法律后果能进行分析判断，能对旅游合同的现实法律问题进行分析，提出解决问题的方案。比如在旅游合同履行过程中，遭遇不可抗力问题时能依法依规进行处理。</a:t>
            </a:r>
            <a:endParaRPr lang="zh-CN" altLang="en-US"/>
          </a:p>
        </p:txBody>
      </p:sp>
      <p:sp>
        <p:nvSpPr>
          <p:cNvPr id="4" name="任意多边形 13"/>
          <p:cNvSpPr/>
          <p:nvPr/>
        </p:nvSpPr>
        <p:spPr>
          <a:xfrm>
            <a:off x="736600" y="4552315"/>
            <a:ext cx="6480175" cy="1959610"/>
          </a:xfrm>
          <a:custGeom>
            <a:avLst/>
            <a:gdLst>
              <a:gd name="connsiteX0" fmla="*/ 0 w 6479992"/>
              <a:gd name="connsiteY0" fmla="*/ 0 h 3149600"/>
              <a:gd name="connsiteX1" fmla="*/ 6479992 w 6479992"/>
              <a:gd name="connsiteY1" fmla="*/ 0 h 3149600"/>
              <a:gd name="connsiteX2" fmla="*/ 4661570 w 6479992"/>
              <a:gd name="connsiteY2" fmla="*/ 3149600 h 3149600"/>
              <a:gd name="connsiteX3" fmla="*/ 0 w 6479992"/>
              <a:gd name="connsiteY3" fmla="*/ 3149600 h 3149600"/>
              <a:gd name="connsiteX4" fmla="*/ 0 w 6479992"/>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9992" h="3149600">
                <a:moveTo>
                  <a:pt x="0" y="0"/>
                </a:moveTo>
                <a:lnTo>
                  <a:pt x="6479992" y="0"/>
                </a:lnTo>
                <a:lnTo>
                  <a:pt x="4661570" y="3149600"/>
                </a:lnTo>
                <a:lnTo>
                  <a:pt x="0" y="3149600"/>
                </a:lnTo>
                <a:lnTo>
                  <a:pt x="0"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任意多边形 12"/>
          <p:cNvSpPr/>
          <p:nvPr/>
        </p:nvSpPr>
        <p:spPr>
          <a:xfrm>
            <a:off x="5488305" y="4538980"/>
            <a:ext cx="6298565" cy="1958975"/>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C00000"/>
                </a:solidFill>
              </a:rPr>
              <a:t>育人素质目标：</a:t>
            </a:r>
            <a:endParaRPr lang="zh-CN" altLang="en-US" b="1">
              <a:solidFill>
                <a:srgbClr val="C00000"/>
              </a:solidFill>
            </a:endParaRPr>
          </a:p>
        </p:txBody>
      </p:sp>
      <p:sp>
        <p:nvSpPr>
          <p:cNvPr id="3" name="内容占位符 2"/>
          <p:cNvSpPr>
            <a:spLocks noGrp="1"/>
          </p:cNvSpPr>
          <p:nvPr>
            <p:ph idx="1"/>
          </p:nvPr>
        </p:nvSpPr>
        <p:spPr>
          <a:xfrm>
            <a:off x="838200" y="1587500"/>
            <a:ext cx="10515600" cy="4351338"/>
          </a:xfrm>
        </p:spPr>
        <p:txBody>
          <a:bodyPr/>
          <a:p>
            <a:pPr>
              <a:lnSpc>
                <a:spcPct val="150000"/>
              </a:lnSpc>
            </a:pPr>
            <a:r>
              <a:rPr lang="en-US" altLang="zh-CN"/>
              <a:t>     </a:t>
            </a:r>
            <a:r>
              <a:rPr lang="zh-CN" altLang="en-US">
                <a:ea typeface="宋体" panose="02010600030101010101" pitchFamily="2" charset="-122"/>
              </a:rPr>
              <a:t>培养学生</a:t>
            </a:r>
            <a:r>
              <a:rPr lang="zh-CN" altLang="en-US">
                <a:sym typeface="+mn-ea"/>
              </a:rPr>
              <a:t>的法治观念，增强法律意识和公共道德感。</a:t>
            </a:r>
            <a:r>
              <a:rPr lang="zh-CN" altLang="en-US"/>
              <a:t>不论是在订立旅游合同，还是在履行旅游合同时都要遵守《合同法》和《旅游法》的有关规定，不得违背法律法规和社会公德，不得扰乱社会经济秩序，不得损害社会公共利益。</a:t>
            </a:r>
            <a:endParaRPr lang="zh-CN" altLang="en-US"/>
          </a:p>
        </p:txBody>
      </p:sp>
      <p:sp>
        <p:nvSpPr>
          <p:cNvPr id="4" name="任意多边形 13"/>
          <p:cNvSpPr/>
          <p:nvPr/>
        </p:nvSpPr>
        <p:spPr>
          <a:xfrm>
            <a:off x="722630" y="4538345"/>
            <a:ext cx="6480175" cy="1959610"/>
          </a:xfrm>
          <a:custGeom>
            <a:avLst/>
            <a:gdLst>
              <a:gd name="connsiteX0" fmla="*/ 0 w 6479992"/>
              <a:gd name="connsiteY0" fmla="*/ 0 h 3149600"/>
              <a:gd name="connsiteX1" fmla="*/ 6479992 w 6479992"/>
              <a:gd name="connsiteY1" fmla="*/ 0 h 3149600"/>
              <a:gd name="connsiteX2" fmla="*/ 4661570 w 6479992"/>
              <a:gd name="connsiteY2" fmla="*/ 3149600 h 3149600"/>
              <a:gd name="connsiteX3" fmla="*/ 0 w 6479992"/>
              <a:gd name="connsiteY3" fmla="*/ 3149600 h 3149600"/>
              <a:gd name="connsiteX4" fmla="*/ 0 w 6479992"/>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9992" h="3149600">
                <a:moveTo>
                  <a:pt x="0" y="0"/>
                </a:moveTo>
                <a:lnTo>
                  <a:pt x="6479992" y="0"/>
                </a:lnTo>
                <a:lnTo>
                  <a:pt x="4661570" y="3149600"/>
                </a:lnTo>
                <a:lnTo>
                  <a:pt x="0" y="3149600"/>
                </a:lnTo>
                <a:lnTo>
                  <a:pt x="0"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任意多边形 12"/>
          <p:cNvSpPr/>
          <p:nvPr/>
        </p:nvSpPr>
        <p:spPr>
          <a:xfrm>
            <a:off x="5488305" y="4538980"/>
            <a:ext cx="6298565" cy="1958975"/>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9"/>
          <p:cNvSpPr/>
          <p:nvPr/>
        </p:nvSpPr>
        <p:spPr>
          <a:xfrm rot="18895834">
            <a:off x="6665639" y="-301140"/>
            <a:ext cx="7389881" cy="7460278"/>
          </a:xfrm>
          <a:custGeom>
            <a:avLst/>
            <a:gdLst>
              <a:gd name="connsiteX0" fmla="*/ 7389881 w 7389881"/>
              <a:gd name="connsiteY0" fmla="*/ 2616819 h 7460278"/>
              <a:gd name="connsiteX1" fmla="*/ 7119477 w 7389881"/>
              <a:gd name="connsiteY1" fmla="*/ 2886568 h 7460278"/>
              <a:gd name="connsiteX2" fmla="*/ 7119477 w 7389881"/>
              <a:gd name="connsiteY2" fmla="*/ 2642538 h 7460278"/>
              <a:gd name="connsiteX3" fmla="*/ 7119477 w 7389881"/>
              <a:gd name="connsiteY3" fmla="*/ 2345760 h 7460278"/>
              <a:gd name="connsiteX4" fmla="*/ 7119477 w 7389881"/>
              <a:gd name="connsiteY4" fmla="*/ 2345760 h 7460278"/>
              <a:gd name="connsiteX5" fmla="*/ 7119477 w 7389881"/>
              <a:gd name="connsiteY5" fmla="*/ 2345759 h 7460278"/>
              <a:gd name="connsiteX6" fmla="*/ 6700787 w 7389881"/>
              <a:gd name="connsiteY6" fmla="*/ 1926053 h 7460278"/>
              <a:gd name="connsiteX7" fmla="*/ 6700787 w 7389881"/>
              <a:gd name="connsiteY7" fmla="*/ 1926054 h 7460278"/>
              <a:gd name="connsiteX8" fmla="*/ 7119477 w 7389881"/>
              <a:gd name="connsiteY8" fmla="*/ 2345760 h 7460278"/>
              <a:gd name="connsiteX9" fmla="*/ 7119477 w 7389881"/>
              <a:gd name="connsiteY9" fmla="*/ 2642538 h 7460278"/>
              <a:gd name="connsiteX10" fmla="*/ 7119477 w 7389881"/>
              <a:gd name="connsiteY10" fmla="*/ 2886569 h 7460278"/>
              <a:gd name="connsiteX11" fmla="*/ 2534668 w 7389881"/>
              <a:gd name="connsiteY11" fmla="*/ 7460278 h 7460278"/>
              <a:gd name="connsiteX12" fmla="*/ 1845574 w 7389881"/>
              <a:gd name="connsiteY12" fmla="*/ 6769512 h 7460278"/>
              <a:gd name="connsiteX13" fmla="*/ 1845574 w 7389881"/>
              <a:gd name="connsiteY13" fmla="*/ 6769512 h 7460278"/>
              <a:gd name="connsiteX14" fmla="*/ 1 w 7389881"/>
              <a:gd name="connsiteY14" fmla="*/ 4919460 h 7460278"/>
              <a:gd name="connsiteX15" fmla="*/ 0 w 7389881"/>
              <a:gd name="connsiteY15" fmla="*/ 1 h 7460278"/>
              <a:gd name="connsiteX16" fmla="*/ 4779396 w 7389881"/>
              <a:gd name="connsiteY16" fmla="*/ 0 h 7460278"/>
              <a:gd name="connsiteX17" fmla="*/ 5468490 w 7389881"/>
              <a:gd name="connsiteY17" fmla="*/ 690766 h 7460278"/>
              <a:gd name="connsiteX18" fmla="*/ 5468490 w 7389881"/>
              <a:gd name="connsiteY18" fmla="*/ 690766 h 7460278"/>
              <a:gd name="connsiteX19" fmla="*/ 6430383 w 7389881"/>
              <a:gd name="connsiteY19" fmla="*/ 1654994 h 7460278"/>
              <a:gd name="connsiteX20" fmla="*/ 6430383 w 7389881"/>
              <a:gd name="connsiteY20" fmla="*/ 1654993 h 746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89881" h="7460278">
                <a:moveTo>
                  <a:pt x="7389881" y="2616819"/>
                </a:moveTo>
                <a:lnTo>
                  <a:pt x="7119477" y="2886568"/>
                </a:lnTo>
                <a:lnTo>
                  <a:pt x="7119477" y="2642538"/>
                </a:lnTo>
                <a:lnTo>
                  <a:pt x="7119477" y="2345760"/>
                </a:lnTo>
                <a:lnTo>
                  <a:pt x="7119477" y="2345760"/>
                </a:lnTo>
                <a:lnTo>
                  <a:pt x="7119477" y="2345759"/>
                </a:lnTo>
                <a:close/>
                <a:moveTo>
                  <a:pt x="6700787" y="1926053"/>
                </a:moveTo>
                <a:lnTo>
                  <a:pt x="6700787" y="1926054"/>
                </a:lnTo>
                <a:lnTo>
                  <a:pt x="7119477" y="2345760"/>
                </a:lnTo>
                <a:lnTo>
                  <a:pt x="7119477" y="2642538"/>
                </a:lnTo>
                <a:lnTo>
                  <a:pt x="7119477" y="2886569"/>
                </a:lnTo>
                <a:lnTo>
                  <a:pt x="2534668" y="7460278"/>
                </a:lnTo>
                <a:lnTo>
                  <a:pt x="1845574" y="6769512"/>
                </a:lnTo>
                <a:lnTo>
                  <a:pt x="1845574" y="6769512"/>
                </a:lnTo>
                <a:lnTo>
                  <a:pt x="1" y="4919460"/>
                </a:lnTo>
                <a:lnTo>
                  <a:pt x="0" y="1"/>
                </a:lnTo>
                <a:lnTo>
                  <a:pt x="4779396" y="0"/>
                </a:lnTo>
                <a:lnTo>
                  <a:pt x="5468490" y="690766"/>
                </a:lnTo>
                <a:lnTo>
                  <a:pt x="5468490" y="690766"/>
                </a:lnTo>
                <a:lnTo>
                  <a:pt x="6430383" y="1654994"/>
                </a:lnTo>
                <a:lnTo>
                  <a:pt x="6430383" y="1654993"/>
                </a:lnTo>
                <a:close/>
              </a:path>
            </a:pathLst>
          </a:custGeom>
          <a:blipFill dpi="0" rotWithShape="0">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任意多边形 38"/>
          <p:cNvSpPr/>
          <p:nvPr/>
        </p:nvSpPr>
        <p:spPr>
          <a:xfrm>
            <a:off x="-323579" y="0"/>
            <a:ext cx="4312308" cy="6858000"/>
          </a:xfrm>
          <a:custGeom>
            <a:avLst/>
            <a:gdLst>
              <a:gd name="connsiteX0" fmla="*/ 0 w 4312308"/>
              <a:gd name="connsiteY0" fmla="*/ 0 h 6858000"/>
              <a:gd name="connsiteX1" fmla="*/ 968650 w 4312308"/>
              <a:gd name="connsiteY1" fmla="*/ 0 h 6858000"/>
              <a:gd name="connsiteX2" fmla="*/ 991508 w 4312308"/>
              <a:gd name="connsiteY2" fmla="*/ 0 h 6858000"/>
              <a:gd name="connsiteX3" fmla="*/ 4204954 w 4312308"/>
              <a:gd name="connsiteY3" fmla="*/ 1 h 6858000"/>
              <a:gd name="connsiteX4" fmla="*/ 829512 w 4312308"/>
              <a:gd name="connsiteY4" fmla="*/ 3383636 h 6858000"/>
              <a:gd name="connsiteX5" fmla="*/ 4312308 w 4312308"/>
              <a:gd name="connsiteY5" fmla="*/ 6858000 h 6858000"/>
              <a:gd name="connsiteX6" fmla="*/ 991508 w 4312308"/>
              <a:gd name="connsiteY6" fmla="*/ 6858000 h 6858000"/>
              <a:gd name="connsiteX7" fmla="*/ 968650 w 4312308"/>
              <a:gd name="connsiteY7" fmla="*/ 6858000 h 6858000"/>
              <a:gd name="connsiteX8" fmla="*/ 0 w 431230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2308" h="6858000">
                <a:moveTo>
                  <a:pt x="0" y="0"/>
                </a:moveTo>
                <a:lnTo>
                  <a:pt x="968650" y="0"/>
                </a:lnTo>
                <a:lnTo>
                  <a:pt x="991508" y="0"/>
                </a:lnTo>
                <a:lnTo>
                  <a:pt x="4204954" y="1"/>
                </a:lnTo>
                <a:lnTo>
                  <a:pt x="829512" y="3383636"/>
                </a:lnTo>
                <a:lnTo>
                  <a:pt x="4312308" y="6858000"/>
                </a:lnTo>
                <a:lnTo>
                  <a:pt x="991508" y="6858000"/>
                </a:lnTo>
                <a:lnTo>
                  <a:pt x="968650" y="6858000"/>
                </a:lnTo>
                <a:lnTo>
                  <a:pt x="0" y="6858000"/>
                </a:lnTo>
                <a:close/>
              </a:path>
            </a:pathLst>
          </a:custGeom>
          <a:solidFill>
            <a:srgbClr val="2927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文本框 5"/>
          <p:cNvSpPr txBox="1"/>
          <p:nvPr/>
        </p:nvSpPr>
        <p:spPr>
          <a:xfrm>
            <a:off x="7386187" y="2767279"/>
            <a:ext cx="2890157" cy="1323439"/>
          </a:xfrm>
          <a:prstGeom prst="rect">
            <a:avLst/>
          </a:prstGeom>
          <a:noFill/>
        </p:spPr>
        <p:txBody>
          <a:bodyPr wrap="square" rtlCol="0">
            <a:spAutoFit/>
          </a:bodyPr>
          <a:lstStyle/>
          <a:p>
            <a:r>
              <a:rPr kumimoji="1" lang="en-US" altLang="zh-CN" sz="8000" b="1" dirty="0" smtClean="0">
                <a:solidFill>
                  <a:schemeClr val="bg1"/>
                </a:solidFill>
                <a:latin typeface="微软雅黑" panose="020B0503020204020204" charset="-122"/>
                <a:ea typeface="微软雅黑" panose="020B0503020204020204" charset="-122"/>
                <a:cs typeface="微软雅黑" panose="020B0503020204020204" charset="-122"/>
              </a:rPr>
              <a:t>01</a:t>
            </a:r>
            <a:endParaRPr kumimoji="1" lang="zh-CN" altLang="en-US" sz="80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2076409" y="3075353"/>
            <a:ext cx="5633357" cy="706755"/>
          </a:xfrm>
          <a:prstGeom prst="rect">
            <a:avLst/>
          </a:prstGeom>
          <a:noFill/>
        </p:spPr>
        <p:txBody>
          <a:bodyPr wrap="square" rtlCol="0">
            <a:spAutoFit/>
          </a:bodyPr>
          <a:lstStyle/>
          <a:p>
            <a:pPr>
              <a:buClr>
                <a:schemeClr val="accent3"/>
              </a:buClr>
            </a:pPr>
            <a:r>
              <a:rPr lang="zh-CN" altLang="en-US" sz="4000" dirty="0" smtClean="0">
                <a:solidFill>
                  <a:schemeClr val="tx1">
                    <a:lumMod val="75000"/>
                    <a:lumOff val="25000"/>
                  </a:schemeClr>
                </a:solidFill>
                <a:latin typeface="黑体" panose="02010609060101010101" charset="-122"/>
                <a:ea typeface="黑体" panose="02010609060101010101" charset="-122"/>
                <a:cs typeface="Hiragino Sans GB W3" charset="-122"/>
                <a:sym typeface="+mn-ea"/>
              </a:rPr>
              <a:t>合同法概述</a:t>
            </a:r>
            <a:endParaRPr kumimoji="1" lang="zh-CN" altLang="en-US" sz="4000" dirty="0" smtClean="0">
              <a:solidFill>
                <a:schemeClr val="tx1">
                  <a:lumMod val="75000"/>
                  <a:lumOff val="25000"/>
                </a:schemeClr>
              </a:solidFill>
              <a:latin typeface="黑体" panose="02010609060101010101" charset="-122"/>
              <a:ea typeface="黑体" panose="02010609060101010101" charset="-122"/>
              <a:cs typeface="Hiragino Sans GB W3" charset="-122"/>
              <a:sym typeface="+mn-ea"/>
            </a:endParaRPr>
          </a:p>
        </p:txBody>
      </p:sp>
      <p:pic>
        <p:nvPicPr>
          <p:cNvPr id="1034" name="图片 6"/>
          <p:cNvPicPr>
            <a:picLocks noChangeAspect="1"/>
          </p:cNvPicPr>
          <p:nvPr userDrawn="1"/>
        </p:nvPicPr>
        <p:blipFill>
          <a:blip r:embed="rId2"/>
          <a:stretch>
            <a:fillRect/>
          </a:stretch>
        </p:blipFill>
        <p:spPr>
          <a:xfrm>
            <a:off x="9759315" y="-317"/>
            <a:ext cx="2362200" cy="581025"/>
          </a:xfrm>
          <a:prstGeom prst="rect">
            <a:avLst/>
          </a:prstGeom>
          <a:noFill/>
          <a:ln w="9525">
            <a:noFill/>
          </a:ln>
        </p:spPr>
      </p:pic>
    </p:spTree>
  </p:cSld>
  <p:clrMapOvr>
    <a:masterClrMapping/>
  </p:clrMapOvr>
  <p:transition>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34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34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p:nvPr/>
        </p:nvSpPr>
        <p:spPr>
          <a:xfrm flipH="1">
            <a:off x="3081912" y="0"/>
            <a:ext cx="9151725" cy="6898753"/>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 name="connsiteX0-11" fmla="*/ 0 w 9290304"/>
              <a:gd name="connsiteY0-12" fmla="*/ 0 h 6898753"/>
              <a:gd name="connsiteX1-13" fmla="*/ 5550967 w 9290304"/>
              <a:gd name="connsiteY1-14" fmla="*/ 0 h 6898753"/>
              <a:gd name="connsiteX2-15" fmla="*/ 9290304 w 9290304"/>
              <a:gd name="connsiteY2-16" fmla="*/ 6898753 h 6898753"/>
              <a:gd name="connsiteX3-17" fmla="*/ 0 w 9290304"/>
              <a:gd name="connsiteY3-18" fmla="*/ 6880465 h 6898753"/>
              <a:gd name="connsiteX4-19" fmla="*/ 0 w 9290304"/>
              <a:gd name="connsiteY4-20" fmla="*/ 0 h 6898753"/>
              <a:gd name="connsiteX0-21" fmla="*/ 0 w 9290304"/>
              <a:gd name="connsiteY0-22" fmla="*/ 0 h 6898753"/>
              <a:gd name="connsiteX1-23" fmla="*/ 5068279 w 9290304"/>
              <a:gd name="connsiteY1-24" fmla="*/ 18288 h 6898753"/>
              <a:gd name="connsiteX2-25" fmla="*/ 9290304 w 9290304"/>
              <a:gd name="connsiteY2-26" fmla="*/ 6898753 h 6898753"/>
              <a:gd name="connsiteX3-27" fmla="*/ 0 w 9290304"/>
              <a:gd name="connsiteY3-28" fmla="*/ 6880465 h 6898753"/>
              <a:gd name="connsiteX4-29" fmla="*/ 0 w 9290304"/>
              <a:gd name="connsiteY4-3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5068279" y="18288"/>
                </a:lnTo>
                <a:lnTo>
                  <a:pt x="9290304" y="6898753"/>
                </a:lnTo>
                <a:lnTo>
                  <a:pt x="0" y="6880465"/>
                </a:lnTo>
                <a:lnTo>
                  <a:pt x="0" y="0"/>
                </a:ln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5" name="组合 27"/>
          <p:cNvGrpSpPr/>
          <p:nvPr/>
        </p:nvGrpSpPr>
        <p:grpSpPr>
          <a:xfrm>
            <a:off x="7770572" y="2054778"/>
            <a:ext cx="1169301" cy="2495601"/>
            <a:chOff x="9573738" y="3064162"/>
            <a:chExt cx="1169301" cy="2495601"/>
          </a:xfrm>
        </p:grpSpPr>
        <p:sp>
          <p:nvSpPr>
            <p:cNvPr id="6" name="文本框 5"/>
            <p:cNvSpPr txBox="1"/>
            <p:nvPr/>
          </p:nvSpPr>
          <p:spPr>
            <a:xfrm>
              <a:off x="9573738" y="4113213"/>
              <a:ext cx="1028700" cy="1446550"/>
            </a:xfrm>
            <a:prstGeom prst="rect">
              <a:avLst/>
            </a:prstGeom>
            <a:noFill/>
          </p:spPr>
          <p:txBody>
            <a:bodyPr wrap="square" rtlCol="0">
              <a:spAutoFit/>
            </a:bodyPr>
            <a:lstStyle/>
            <a:p>
              <a:r>
                <a:rPr lang="zh-CN" altLang="en-US" sz="4400" dirty="0">
                  <a:solidFill>
                    <a:schemeClr val="bg1"/>
                  </a:solidFill>
                  <a:latin typeface="微软雅黑" panose="020B0503020204020204" charset="-122"/>
                  <a:ea typeface="微软雅黑" panose="020B0503020204020204" charset="-122"/>
                  <a:cs typeface="微软雅黑" panose="020B0503020204020204" charset="-122"/>
                </a:rPr>
                <a:t>目录</a:t>
              </a:r>
              <a:endParaRPr lang="en-US" altLang="zh-CN" sz="44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矩形 6"/>
            <p:cNvSpPr/>
            <p:nvPr/>
          </p:nvSpPr>
          <p:spPr>
            <a:xfrm rot="16200000">
              <a:off x="9594071" y="3751465"/>
              <a:ext cx="1836272" cy="461665"/>
            </a:xfrm>
            <a:prstGeom prst="rect">
              <a:avLst/>
            </a:prstGeom>
          </p:spPr>
          <p:txBody>
            <a:bodyPr wrap="none">
              <a:spAutoFit/>
            </a:bodyPr>
            <a:lstStyle/>
            <a:p>
              <a:r>
                <a:rPr lang="en-US" altLang="zh-CN" sz="2400" dirty="0">
                  <a:solidFill>
                    <a:schemeClr val="bg1"/>
                  </a:solidFill>
                  <a:latin typeface="微软雅黑" panose="020B0503020204020204" charset="-122"/>
                  <a:ea typeface="微软雅黑" panose="020B0503020204020204" charset="-122"/>
                  <a:cs typeface="微软雅黑" panose="020B0503020204020204" charset="-122"/>
                </a:rPr>
                <a:t>CONTENTS</a:t>
              </a:r>
              <a:endParaRPr lang="zh-CN" altLang="en-US" sz="2400" dirty="0">
                <a:solidFill>
                  <a:schemeClr val="bg1"/>
                </a:solidFill>
                <a:latin typeface="微软雅黑" panose="020B0503020204020204" charset="-122"/>
                <a:ea typeface="微软雅黑" panose="020B0503020204020204" charset="-122"/>
                <a:cs typeface="微软雅黑" panose="020B0503020204020204" charset="-122"/>
              </a:endParaRPr>
            </a:p>
          </p:txBody>
        </p:sp>
      </p:grpSp>
      <p:grpSp>
        <p:nvGrpSpPr>
          <p:cNvPr id="8" name="组合 5"/>
          <p:cNvGrpSpPr/>
          <p:nvPr/>
        </p:nvGrpSpPr>
        <p:grpSpPr>
          <a:xfrm>
            <a:off x="1913551" y="1928986"/>
            <a:ext cx="3820160" cy="945515"/>
            <a:chOff x="7167668" y="1152127"/>
            <a:chExt cx="3820160" cy="945515"/>
          </a:xfrm>
        </p:grpSpPr>
        <p:sp>
          <p:nvSpPr>
            <p:cNvPr id="9" name="矩形 8"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7700433" y="1267697"/>
              <a:ext cx="3287395" cy="829945"/>
            </a:xfrm>
            <a:prstGeom prst="rect">
              <a:avLst/>
            </a:prstGeom>
          </p:spPr>
          <p:txBody>
            <a:bodyPr wrap="square">
              <a:spAutoFit/>
            </a:bodyPr>
            <a:lstStyle/>
            <a:p>
              <a:pPr>
                <a:buClr>
                  <a:schemeClr val="accent3"/>
                </a:buClr>
              </a:pPr>
              <a:r>
                <a:rPr lang="zh-CN" altLang="en-US" sz="2400" b="1" dirty="0" smtClean="0">
                  <a:solidFill>
                    <a:schemeClr val="tx1">
                      <a:lumMod val="75000"/>
                      <a:lumOff val="25000"/>
                    </a:schemeClr>
                  </a:solidFill>
                  <a:latin typeface="黑体" panose="02010609060101010101" charset="-122"/>
                  <a:ea typeface="黑体" panose="02010609060101010101" charset="-122"/>
                  <a:cs typeface="Hiragino Sans GB W3" charset="-122"/>
                </a:rPr>
                <a:t>合同的概念、适用范围与法律特征</a:t>
              </a:r>
              <a:endParaRPr lang="zh-CN" altLang="en-US" sz="2400" b="1" dirty="0" smtClean="0">
                <a:solidFill>
                  <a:schemeClr val="tx1">
                    <a:lumMod val="75000"/>
                    <a:lumOff val="25000"/>
                  </a:schemeClr>
                </a:solidFill>
                <a:latin typeface="黑体" panose="02010609060101010101" charset="-122"/>
                <a:ea typeface="黑体" panose="02010609060101010101" charset="-122"/>
                <a:cs typeface="Hiragino Sans GB W3" charset="-122"/>
              </a:endParaRPr>
            </a:p>
          </p:txBody>
        </p:sp>
        <p:sp>
          <p:nvSpPr>
            <p:cNvPr id="10" name="文本框 9"/>
            <p:cNvSpPr txBox="1"/>
            <p:nvPr/>
          </p:nvSpPr>
          <p:spPr>
            <a:xfrm>
              <a:off x="7167668" y="1152127"/>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1</a:t>
              </a:r>
              <a:endParaRPr lang="zh-CN" altLang="en-US" sz="4400" dirty="0">
                <a:solidFill>
                  <a:srgbClr val="4C4847"/>
                </a:solidFill>
                <a:latin typeface="Hiragino Sans GB W3" charset="-122"/>
                <a:ea typeface="Hiragino Sans GB W3" charset="-122"/>
                <a:cs typeface="Hiragino Sans GB W3" charset="-122"/>
              </a:endParaRPr>
            </a:p>
          </p:txBody>
        </p:sp>
      </p:grpSp>
      <p:grpSp>
        <p:nvGrpSpPr>
          <p:cNvPr id="11" name="组合 6"/>
          <p:cNvGrpSpPr/>
          <p:nvPr/>
        </p:nvGrpSpPr>
        <p:grpSpPr>
          <a:xfrm>
            <a:off x="1563731" y="3044036"/>
            <a:ext cx="3671409" cy="769441"/>
            <a:chOff x="6384125" y="2071332"/>
            <a:chExt cx="3671409" cy="769441"/>
          </a:xfrm>
        </p:grpSpPr>
        <p:sp>
          <p:nvSpPr>
            <p:cNvPr id="12" name="矩形 11" descr="e7d195523061f1c0cef09ac28eaae964ec9988a5cce77c8b8C1E4685C6E6B40CD7615480512384A61EE159C6FE0045D14B61E85D0A95589D558B81FFC809322ACC20DC2254D928200A3EA0841B8B1814D46540F92FDE0CC7D2E4FED8FEEFC6C9A68F4EFD8E967F607C3A4874F08B710D4B9EDAF2198A37174DB562817F68A467C4A8AF4E469EC69C"/>
            <p:cNvSpPr/>
            <p:nvPr/>
          </p:nvSpPr>
          <p:spPr>
            <a:xfrm>
              <a:off x="6921396" y="2186749"/>
              <a:ext cx="3134138" cy="460375"/>
            </a:xfrm>
            <a:prstGeom prst="rect">
              <a:avLst/>
            </a:prstGeom>
          </p:spPr>
          <p:txBody>
            <a:bodyPr wrap="square">
              <a:spAutoFit/>
            </a:bodyPr>
            <a:lstStyle/>
            <a:p>
              <a:r>
                <a:rPr lang="zh-CN" altLang="en-US" sz="2400" b="1" dirty="0" smtClean="0">
                  <a:solidFill>
                    <a:schemeClr val="bg1">
                      <a:lumMod val="50000"/>
                    </a:schemeClr>
                  </a:solidFill>
                  <a:latin typeface="黑体" panose="02010609060101010101" charset="-122"/>
                  <a:ea typeface="黑体" panose="02010609060101010101" charset="-122"/>
                  <a:cs typeface="Hiragino Sans GB W3" charset="-122"/>
                </a:rPr>
                <a:t>合同法的基本原则</a:t>
              </a:r>
              <a:endParaRPr lang="zh-CN" altLang="en-US" sz="2400" b="1" dirty="0" smtClean="0">
                <a:solidFill>
                  <a:schemeClr val="bg1">
                    <a:lumMod val="50000"/>
                  </a:schemeClr>
                </a:solidFill>
                <a:latin typeface="黑体" panose="02010609060101010101" charset="-122"/>
                <a:ea typeface="黑体" panose="02010609060101010101" charset="-122"/>
                <a:cs typeface="Hiragino Sans GB W3" charset="-122"/>
              </a:endParaRPr>
            </a:p>
          </p:txBody>
        </p:sp>
        <p:sp>
          <p:nvSpPr>
            <p:cNvPr id="13" name="文本框 12"/>
            <p:cNvSpPr txBox="1"/>
            <p:nvPr/>
          </p:nvSpPr>
          <p:spPr>
            <a:xfrm>
              <a:off x="6384125" y="2071332"/>
              <a:ext cx="580922" cy="769441"/>
            </a:xfrm>
            <a:prstGeom prst="rect">
              <a:avLst/>
            </a:prstGeom>
            <a:noFill/>
          </p:spPr>
          <p:txBody>
            <a:bodyPr wrap="square" rtlCol="0">
              <a:spAutoFit/>
            </a:bodyPr>
            <a:lstStyle/>
            <a:p>
              <a:pPr algn="ctr"/>
              <a:r>
                <a:rPr lang="en-US" altLang="zh-CN" sz="4400" dirty="0">
                  <a:solidFill>
                    <a:srgbClr val="4C4847"/>
                  </a:solidFill>
                  <a:latin typeface="Hiragino Sans GB W3" charset="-122"/>
                  <a:ea typeface="Hiragino Sans GB W3" charset="-122"/>
                  <a:cs typeface="Hiragino Sans GB W3" charset="-122"/>
                </a:rPr>
                <a:t>2</a:t>
              </a:r>
              <a:endParaRPr lang="zh-CN" altLang="en-US" sz="4400" dirty="0">
                <a:solidFill>
                  <a:srgbClr val="4C4847"/>
                </a:solidFill>
                <a:latin typeface="Hiragino Sans GB W3" charset="-122"/>
                <a:ea typeface="Hiragino Sans GB W3" charset="-122"/>
                <a:cs typeface="Hiragino Sans GB W3" charset="-122"/>
              </a:endParaRPr>
            </a:p>
          </p:txBody>
        </p:sp>
      </p:grpSp>
      <p:pic>
        <p:nvPicPr>
          <p:cNvPr id="1034" name="图片 6"/>
          <p:cNvPicPr>
            <a:picLocks noChangeAspect="1"/>
          </p:cNvPicPr>
          <p:nvPr userDrawn="1"/>
        </p:nvPicPr>
        <p:blipFill>
          <a:blip r:embed="rId2"/>
          <a:stretch>
            <a:fillRect/>
          </a:stretch>
        </p:blipFill>
        <p:spPr>
          <a:xfrm>
            <a:off x="9871075" y="-317"/>
            <a:ext cx="2362200" cy="581025"/>
          </a:xfrm>
          <a:prstGeom prst="rect">
            <a:avLst/>
          </a:prstGeom>
          <a:noFill/>
          <a:ln w="9525">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0">
        <p159:morph option="byObject"/>
      </p:transition>
    </mc:Choice>
    <mc:Fallback>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33095" y="728345"/>
            <a:ext cx="10515600" cy="5936615"/>
          </a:xfrm>
        </p:spPr>
        <p:txBody>
          <a:bodyPr>
            <a:normAutofit fontScale="90000"/>
          </a:bodyPr>
          <a:p>
            <a:pPr>
              <a:lnSpc>
                <a:spcPct val="150000"/>
              </a:lnSpc>
            </a:pPr>
            <a:r>
              <a:rPr lang="zh-CN" altLang="zh-CN" sz="3555" b="1" u="sng">
                <a:solidFill>
                  <a:srgbClr val="FF0000"/>
                </a:solidFill>
                <a:ea typeface="宋体" panose="02010600030101010101" pitchFamily="2" charset="-122"/>
              </a:rPr>
              <a:t>生活中的合同无处不在</a:t>
            </a:r>
            <a:br>
              <a:rPr lang="zh-CN" altLang="zh-CN" sz="3555" b="1" u="sng">
                <a:solidFill>
                  <a:srgbClr val="FF0000"/>
                </a:solidFill>
                <a:ea typeface="宋体" panose="02010600030101010101" pitchFamily="2" charset="-122"/>
              </a:rPr>
            </a:br>
            <a:r>
              <a:rPr lang="zh-CN" altLang="zh-CN" sz="2800">
                <a:solidFill>
                  <a:schemeClr val="tx1"/>
                </a:solidFill>
                <a:ea typeface="宋体" panose="02010600030101010101" pitchFamily="2" charset="-122"/>
              </a:rPr>
              <a:t>借款合同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坐公交车是运输合同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你把自已的钢笔送人是赠与合同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超市存包是保管合同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到裁缝铺做衣服是承揽合同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到影碟出租店租碟子是租赁合同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通过中介找工作是居间合同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和工作单位要签劳动合同</a:t>
            </a:r>
            <a:br>
              <a:rPr lang="zh-CN" altLang="zh-CN" sz="2800">
                <a:solidFill>
                  <a:schemeClr val="tx1"/>
                </a:solidFill>
                <a:ea typeface="宋体" panose="02010600030101010101" pitchFamily="2" charset="-122"/>
              </a:rPr>
            </a:br>
            <a:r>
              <a:rPr lang="zh-CN" altLang="zh-CN" sz="2800">
                <a:solidFill>
                  <a:schemeClr val="tx1"/>
                </a:solidFill>
                <a:ea typeface="宋体" panose="02010600030101010101" pitchFamily="2" charset="-122"/>
              </a:rPr>
              <a:t>让家政保姆送孩子上学是委托合同</a:t>
            </a:r>
            <a:br>
              <a:rPr lang="zh-CN" altLang="zh-CN" sz="2800">
                <a:solidFill>
                  <a:schemeClr val="tx1"/>
                </a:solidFill>
                <a:ea typeface="宋体" panose="02010600030101010101" pitchFamily="2" charset="-122"/>
              </a:rPr>
            </a:br>
            <a:endParaRPr lang="zh-CN" altLang="zh-CN" sz="2800">
              <a:solidFill>
                <a:schemeClr val="tx1"/>
              </a:solidFill>
              <a:ea typeface="宋体" panose="02010600030101010101" pitchFamily="2" charset="-122"/>
            </a:endParaRPr>
          </a:p>
        </p:txBody>
      </p:sp>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13"/>
          <p:cNvSpPr/>
          <p:nvPr/>
        </p:nvSpPr>
        <p:spPr>
          <a:xfrm>
            <a:off x="694872" y="3221988"/>
            <a:ext cx="6479992" cy="3149600"/>
          </a:xfrm>
          <a:custGeom>
            <a:avLst/>
            <a:gdLst>
              <a:gd name="connsiteX0" fmla="*/ 0 w 6479992"/>
              <a:gd name="connsiteY0" fmla="*/ 0 h 3149600"/>
              <a:gd name="connsiteX1" fmla="*/ 6479992 w 6479992"/>
              <a:gd name="connsiteY1" fmla="*/ 0 h 3149600"/>
              <a:gd name="connsiteX2" fmla="*/ 4661570 w 6479992"/>
              <a:gd name="connsiteY2" fmla="*/ 3149600 h 3149600"/>
              <a:gd name="connsiteX3" fmla="*/ 0 w 6479992"/>
              <a:gd name="connsiteY3" fmla="*/ 3149600 h 3149600"/>
              <a:gd name="connsiteX4" fmla="*/ 0 w 6479992"/>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9992" h="3149600">
                <a:moveTo>
                  <a:pt x="0" y="0"/>
                </a:moveTo>
                <a:lnTo>
                  <a:pt x="6479992" y="0"/>
                </a:lnTo>
                <a:lnTo>
                  <a:pt x="4661570" y="3149600"/>
                </a:lnTo>
                <a:lnTo>
                  <a:pt x="0" y="3149600"/>
                </a:lnTo>
                <a:lnTo>
                  <a:pt x="0" y="0"/>
                </a:lnTo>
                <a:close/>
              </a:path>
            </a:pathLst>
          </a:custGeom>
          <a:blipFill dpi="0" rotWithShape="1">
            <a:blip r:embed="rId1"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12"/>
          <p:cNvSpPr/>
          <p:nvPr/>
        </p:nvSpPr>
        <p:spPr>
          <a:xfrm>
            <a:off x="5445931" y="3221988"/>
            <a:ext cx="6298394" cy="3149600"/>
          </a:xfrm>
          <a:custGeom>
            <a:avLst/>
            <a:gdLst>
              <a:gd name="connsiteX0" fmla="*/ 1818422 w 6298394"/>
              <a:gd name="connsiteY0" fmla="*/ 0 h 3149600"/>
              <a:gd name="connsiteX1" fmla="*/ 6298394 w 6298394"/>
              <a:gd name="connsiteY1" fmla="*/ 0 h 3149600"/>
              <a:gd name="connsiteX2" fmla="*/ 6298394 w 6298394"/>
              <a:gd name="connsiteY2" fmla="*/ 3149600 h 3149600"/>
              <a:gd name="connsiteX3" fmla="*/ 0 w 6298394"/>
              <a:gd name="connsiteY3" fmla="*/ 3149600 h 3149600"/>
              <a:gd name="connsiteX4" fmla="*/ 1818422 w 6298394"/>
              <a:gd name="connsiteY4" fmla="*/ 0 h 314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8394" h="3149600">
                <a:moveTo>
                  <a:pt x="1818422" y="0"/>
                </a:moveTo>
                <a:lnTo>
                  <a:pt x="6298394" y="0"/>
                </a:lnTo>
                <a:lnTo>
                  <a:pt x="6298394" y="3149600"/>
                </a:lnTo>
                <a:lnTo>
                  <a:pt x="0" y="3149600"/>
                </a:lnTo>
                <a:lnTo>
                  <a:pt x="1818422" y="0"/>
                </a:lnTo>
                <a:close/>
              </a:path>
            </a:pathLst>
          </a:cu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 12"/>
          <p:cNvGrpSpPr/>
          <p:nvPr/>
        </p:nvGrpSpPr>
        <p:grpSpPr>
          <a:xfrm>
            <a:off x="-14550" y="378291"/>
            <a:ext cx="11072694" cy="690623"/>
            <a:chOff x="-14550" y="378291"/>
            <a:chExt cx="11072694" cy="690623"/>
          </a:xfrm>
        </p:grpSpPr>
        <p:grpSp>
          <p:nvGrpSpPr>
            <p:cNvPr id="11" name="组 10"/>
            <p:cNvGrpSpPr/>
            <p:nvPr/>
          </p:nvGrpSpPr>
          <p:grpSpPr>
            <a:xfrm>
              <a:off x="-14550" y="388873"/>
              <a:ext cx="11072694" cy="680041"/>
              <a:chOff x="-14550" y="388873"/>
              <a:chExt cx="11072694" cy="680041"/>
            </a:xfrm>
          </p:grpSpPr>
          <p:sp>
            <p:nvSpPr>
              <p:cNvPr id="6" name="Title 2"/>
              <p:cNvSpPr txBox="1"/>
              <p:nvPr/>
            </p:nvSpPr>
            <p:spPr>
              <a:xfrm>
                <a:off x="694944" y="469769"/>
                <a:ext cx="10363200" cy="4966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a:solidFill>
                      <a:srgbClr val="4C4847"/>
                    </a:solidFill>
                    <a:latin typeface="微软雅黑" panose="020B0503020204020204" charset="-122"/>
                    <a:ea typeface="微软雅黑" panose="020B0503020204020204" charset="-122"/>
                    <a:cs typeface="微软雅黑" panose="020B0503020204020204" charset="-122"/>
                  </a:rPr>
                  <a:t>学习引导</a:t>
                </a:r>
                <a:endParaRPr lang="zh-CN" altLang="en-US" sz="3600" b="1" dirty="0">
                  <a:solidFill>
                    <a:srgbClr val="4C4847"/>
                  </a:solidFill>
                  <a:latin typeface="微软雅黑" panose="020B0503020204020204" charset="-122"/>
                  <a:ea typeface="微软雅黑" panose="020B0503020204020204" charset="-122"/>
                  <a:cs typeface="微软雅黑" panose="020B0503020204020204" charset="-122"/>
                </a:endParaRPr>
              </a:p>
            </p:txBody>
          </p:sp>
          <p:sp>
            <p:nvSpPr>
              <p:cNvPr id="7" name="Text Placeholder 3"/>
              <p:cNvSpPr txBox="1"/>
              <p:nvPr/>
            </p:nvSpPr>
            <p:spPr>
              <a:xfrm>
                <a:off x="731520" y="831170"/>
                <a:ext cx="2121408" cy="237744"/>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0" name="矩形 4"/>
              <p:cNvSpPr/>
              <p:nvPr/>
            </p:nvSpPr>
            <p:spPr>
              <a:xfrm>
                <a:off x="-14550" y="388873"/>
                <a:ext cx="709494" cy="658368"/>
              </a:xfrm>
              <a:custGeom>
                <a:avLst/>
                <a:gdLst>
                  <a:gd name="connsiteX0" fmla="*/ 0 w 6126480"/>
                  <a:gd name="connsiteY0" fmla="*/ 0 h 6880465"/>
                  <a:gd name="connsiteX1" fmla="*/ 6126480 w 6126480"/>
                  <a:gd name="connsiteY1" fmla="*/ 0 h 6880465"/>
                  <a:gd name="connsiteX2" fmla="*/ 6126480 w 6126480"/>
                  <a:gd name="connsiteY2" fmla="*/ 6880465 h 6880465"/>
                  <a:gd name="connsiteX3" fmla="*/ 0 w 6126480"/>
                  <a:gd name="connsiteY3" fmla="*/ 6880465 h 6880465"/>
                  <a:gd name="connsiteX4" fmla="*/ 0 w 6126480"/>
                  <a:gd name="connsiteY4" fmla="*/ 0 h 6880465"/>
                  <a:gd name="connsiteX0-1" fmla="*/ 0 w 9290304"/>
                  <a:gd name="connsiteY0-2" fmla="*/ 0 h 6898753"/>
                  <a:gd name="connsiteX1-3" fmla="*/ 6126480 w 9290304"/>
                  <a:gd name="connsiteY1-4" fmla="*/ 0 h 6898753"/>
                  <a:gd name="connsiteX2-5" fmla="*/ 9290304 w 9290304"/>
                  <a:gd name="connsiteY2-6" fmla="*/ 6898753 h 6898753"/>
                  <a:gd name="connsiteX3-7" fmla="*/ 0 w 9290304"/>
                  <a:gd name="connsiteY3-8" fmla="*/ 6880465 h 6898753"/>
                  <a:gd name="connsiteX4-9" fmla="*/ 0 w 9290304"/>
                  <a:gd name="connsiteY4-10" fmla="*/ 0 h 6898753"/>
                  <a:gd name="connsiteX0-11" fmla="*/ 0 w 9290304"/>
                  <a:gd name="connsiteY0-12" fmla="*/ 0 h 6898753"/>
                  <a:gd name="connsiteX1-13" fmla="*/ 7294114 w 9290304"/>
                  <a:gd name="connsiteY1-14" fmla="*/ 39910 h 6898753"/>
                  <a:gd name="connsiteX2-15" fmla="*/ 9290304 w 9290304"/>
                  <a:gd name="connsiteY2-16" fmla="*/ 6898753 h 6898753"/>
                  <a:gd name="connsiteX3-17" fmla="*/ 0 w 9290304"/>
                  <a:gd name="connsiteY3-18" fmla="*/ 6880465 h 6898753"/>
                  <a:gd name="connsiteX4-19" fmla="*/ 0 w 9290304"/>
                  <a:gd name="connsiteY4-20" fmla="*/ 0 h 68987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290304" h="6898753">
                    <a:moveTo>
                      <a:pt x="0" y="0"/>
                    </a:moveTo>
                    <a:lnTo>
                      <a:pt x="7294114" y="39910"/>
                    </a:lnTo>
                    <a:lnTo>
                      <a:pt x="9290304" y="6898753"/>
                    </a:lnTo>
                    <a:lnTo>
                      <a:pt x="0" y="6880465"/>
                    </a:lnTo>
                    <a:lnTo>
                      <a:pt x="0" y="0"/>
                    </a:lnTo>
                    <a:close/>
                  </a:path>
                </a:pathLst>
              </a:custGeom>
              <a:solidFill>
                <a:srgbClr val="7F5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2" name="矩形 11"/>
            <p:cNvSpPr/>
            <p:nvPr/>
          </p:nvSpPr>
          <p:spPr>
            <a:xfrm>
              <a:off x="-14550" y="378291"/>
              <a:ext cx="160854" cy="668950"/>
            </a:xfrm>
            <a:prstGeom prst="rect">
              <a:avLst/>
            </a:prstGeom>
            <a:solidFill>
              <a:srgbClr val="292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5" name="Title 1"/>
          <p:cNvSpPr txBox="1"/>
          <p:nvPr/>
        </p:nvSpPr>
        <p:spPr>
          <a:xfrm>
            <a:off x="9141598" y="5263342"/>
            <a:ext cx="2463027" cy="1107866"/>
          </a:xfrm>
          <a:prstGeom prst="rect">
            <a:avLst/>
          </a:prstGeom>
        </p:spPr>
        <p:txBody>
          <a:bodyPr vert="horz" lIns="0" tIns="0" rIns="0" bIns="0" rtlCol="0" anchor="t">
            <a:noAutofit/>
          </a:bodyPr>
          <a:lstStyle>
            <a:lvl1pPr algn="l" defTabSz="914400" rtl="0" eaLnBrk="1" latinLnBrk="0" hangingPunct="1">
              <a:lnSpc>
                <a:spcPct val="80000"/>
              </a:lnSpc>
              <a:spcBef>
                <a:spcPct val="0"/>
              </a:spcBef>
              <a:buNone/>
              <a:defRPr sz="4800" kern="1200">
                <a:solidFill>
                  <a:schemeClr val="tx1"/>
                </a:solidFill>
                <a:latin typeface="Open Sans bold" panose="020B0806030504020204" pitchFamily="34" charset="0"/>
                <a:ea typeface="Open Sans bold" panose="020B0806030504020204" pitchFamily="34" charset="0"/>
                <a:cs typeface="Open Sans bold" panose="020B0806030504020204" pitchFamily="34" charset="0"/>
              </a:defRPr>
            </a:lvl1pPr>
          </a:lstStyle>
          <a:p>
            <a:pPr algn="r">
              <a:lnSpc>
                <a:spcPct val="150000"/>
              </a:lnSpc>
            </a:pPr>
            <a:r>
              <a:rPr lang="en-US" sz="1200" dirty="0" smtClean="0">
                <a:solidFill>
                  <a:schemeClr val="tx1">
                    <a:lumMod val="50000"/>
                    <a:lumOff val="50000"/>
                  </a:schemeClr>
                </a:solidFill>
                <a:latin typeface="Hiragino Sans GB W3" charset="-122"/>
                <a:ea typeface="Hiragino Sans GB W3" charset="-122"/>
                <a:cs typeface="Hiragino Sans GB W3" charset="-122"/>
              </a:rPr>
              <a:t>Content Text here</a:t>
            </a:r>
            <a:r>
              <a:rPr lang="zh-CN" altLang="en-US" sz="1200" dirty="0" smtClean="0">
                <a:solidFill>
                  <a:schemeClr val="tx1">
                    <a:lumMod val="50000"/>
                    <a:lumOff val="50000"/>
                  </a:schemeClr>
                </a:solidFill>
                <a:latin typeface="Hiragino Sans GB W3" charset="-122"/>
                <a:ea typeface="Hiragino Sans GB W3" charset="-122"/>
                <a:cs typeface="Hiragino Sans GB W3" charset="-122"/>
              </a:rPr>
              <a:t> </a:t>
            </a:r>
            <a:r>
              <a:rPr lang="en-US" altLang="zh-CN" sz="1200" dirty="0">
                <a:solidFill>
                  <a:schemeClr val="tx1">
                    <a:lumMod val="50000"/>
                    <a:lumOff val="50000"/>
                  </a:schemeClr>
                </a:solidFill>
                <a:latin typeface="Hiragino Sans GB W3" charset="-122"/>
                <a:ea typeface="Hiragino Sans GB W3" charset="-122"/>
                <a:cs typeface="Hiragino Sans GB W3" charset="-122"/>
              </a:rPr>
              <a:t>Content Text </a:t>
            </a:r>
            <a:r>
              <a:rPr lang="en-US" altLang="zh-CN" sz="1200" dirty="0" smtClean="0">
                <a:solidFill>
                  <a:schemeClr val="tx1">
                    <a:lumMod val="50000"/>
                    <a:lumOff val="50000"/>
                  </a:schemeClr>
                </a:solidFill>
                <a:latin typeface="Hiragino Sans GB W3" charset="-122"/>
                <a:ea typeface="Hiragino Sans GB W3" charset="-122"/>
                <a:cs typeface="Hiragino Sans GB W3" charset="-122"/>
              </a:rPr>
              <a:t>here</a:t>
            </a:r>
            <a:r>
              <a:rPr lang="zh-CN" altLang="en-US" sz="1200" dirty="0" smtClean="0">
                <a:solidFill>
                  <a:schemeClr val="tx1">
                    <a:lumMod val="50000"/>
                    <a:lumOff val="50000"/>
                  </a:schemeClr>
                </a:solidFill>
                <a:latin typeface="Hiragino Sans GB W3" charset="-122"/>
                <a:ea typeface="Hiragino Sans GB W3" charset="-122"/>
                <a:cs typeface="Hiragino Sans GB W3" charset="-122"/>
              </a:rPr>
              <a:t> </a:t>
            </a:r>
            <a:r>
              <a:rPr lang="en-US" altLang="zh-CN" sz="1200" dirty="0" smtClean="0">
                <a:solidFill>
                  <a:schemeClr val="tx1">
                    <a:lumMod val="50000"/>
                    <a:lumOff val="50000"/>
                  </a:schemeClr>
                </a:solidFill>
                <a:latin typeface="Hiragino Sans GB W3" charset="-122"/>
                <a:ea typeface="Hiragino Sans GB W3" charset="-122"/>
                <a:cs typeface="Hiragino Sans GB W3" charset="-122"/>
              </a:rPr>
              <a:t>Content </a:t>
            </a:r>
            <a:r>
              <a:rPr lang="en-US" altLang="zh-CN" sz="1200" dirty="0">
                <a:solidFill>
                  <a:schemeClr val="tx1">
                    <a:lumMod val="50000"/>
                    <a:lumOff val="50000"/>
                  </a:schemeClr>
                </a:solidFill>
                <a:latin typeface="Hiragino Sans GB W3" charset="-122"/>
                <a:ea typeface="Hiragino Sans GB W3" charset="-122"/>
                <a:cs typeface="Hiragino Sans GB W3" charset="-122"/>
              </a:rPr>
              <a:t>Text here</a:t>
            </a:r>
            <a:endParaRPr lang="en-US" altLang="zh-CN" sz="1200" dirty="0">
              <a:solidFill>
                <a:schemeClr val="tx1">
                  <a:lumMod val="50000"/>
                  <a:lumOff val="50000"/>
                </a:schemeClr>
              </a:solidFill>
              <a:latin typeface="Hiragino Sans GB W3" charset="-122"/>
              <a:ea typeface="Hiragino Sans GB W3" charset="-122"/>
              <a:cs typeface="Hiragino Sans GB W3" charset="-122"/>
            </a:endParaRPr>
          </a:p>
          <a:p>
            <a:pPr algn="r">
              <a:lnSpc>
                <a:spcPct val="150000"/>
              </a:lnSpc>
            </a:pPr>
            <a:r>
              <a:rPr lang="en-US" altLang="zh-CN" sz="1200" dirty="0">
                <a:solidFill>
                  <a:schemeClr val="tx1">
                    <a:lumMod val="50000"/>
                    <a:lumOff val="50000"/>
                  </a:schemeClr>
                </a:solidFill>
                <a:latin typeface="Hiragino Sans GB W3" charset="-122"/>
                <a:ea typeface="Hiragino Sans GB W3" charset="-122"/>
                <a:cs typeface="Hiragino Sans GB W3" charset="-122"/>
              </a:rPr>
              <a:t>Content Text here</a:t>
            </a:r>
            <a:endParaRPr lang="en-US" altLang="zh-CN" sz="1200" dirty="0">
              <a:solidFill>
                <a:schemeClr val="tx1">
                  <a:lumMod val="50000"/>
                  <a:lumOff val="50000"/>
                </a:schemeClr>
              </a:solidFill>
              <a:latin typeface="Hiragino Sans GB W3" charset="-122"/>
              <a:ea typeface="Hiragino Sans GB W3" charset="-122"/>
              <a:cs typeface="Hiragino Sans GB W3" charset="-122"/>
            </a:endParaRPr>
          </a:p>
          <a:p>
            <a:pPr algn="r">
              <a:lnSpc>
                <a:spcPct val="150000"/>
              </a:lnSpc>
            </a:pPr>
            <a:endParaRPr lang="en-US" sz="1200" dirty="0">
              <a:solidFill>
                <a:schemeClr val="tx1">
                  <a:lumMod val="50000"/>
                  <a:lumOff val="50000"/>
                </a:schemeClr>
              </a:solidFill>
              <a:latin typeface="Hiragino Sans GB W3" charset="-122"/>
              <a:ea typeface="Hiragino Sans GB W3" charset="-122"/>
              <a:cs typeface="Hiragino Sans GB W3" charset="-122"/>
            </a:endParaRPr>
          </a:p>
        </p:txBody>
      </p:sp>
      <p:sp>
        <p:nvSpPr>
          <p:cNvPr id="2" name="文本框 1"/>
          <p:cNvSpPr txBox="1"/>
          <p:nvPr/>
        </p:nvSpPr>
        <p:spPr>
          <a:xfrm>
            <a:off x="473075" y="1600200"/>
            <a:ext cx="11245850" cy="829945"/>
          </a:xfrm>
          <a:prstGeom prst="rect">
            <a:avLst/>
          </a:prstGeom>
          <a:noFill/>
        </p:spPr>
        <p:txBody>
          <a:bodyPr wrap="square" rtlCol="0" anchor="t">
            <a:spAutoFit/>
          </a:bodyPr>
          <a:p>
            <a:pPr algn="ctr">
              <a:lnSpc>
                <a:spcPct val="150000"/>
              </a:lnSpc>
            </a:pPr>
            <a:r>
              <a:rPr lang="zh-CN" altLang="en-US" sz="2000">
                <a:solidFill>
                  <a:schemeClr val="bg1"/>
                </a:solidFill>
                <a:sym typeface="+mn-ea"/>
              </a:rPr>
              <a:t>       </a:t>
            </a:r>
            <a:r>
              <a:rPr lang="zh-CN" altLang="en-US" sz="3200">
                <a:solidFill>
                  <a:schemeClr val="tx1"/>
                </a:solidFill>
                <a:sym typeface="+mn-ea"/>
              </a:rPr>
              <a:t>在生活中，同学们有接触过哪些合同呢？什么是合同呢？</a:t>
            </a:r>
            <a:endParaRPr lang="zh-CN" altLang="en-US" sz="3200">
              <a:solidFill>
                <a:schemeClr val="tx1"/>
              </a:solidFill>
              <a:sym typeface="+mn-ea"/>
            </a:endParaRPr>
          </a:p>
        </p:txBody>
      </p:sp>
    </p:spTree>
  </p:cSld>
  <p:clrMapOvr>
    <a:masterClrMapping/>
  </p:clrMapOvr>
  <p:transition>
    <p:dissolve/>
  </p:transition>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3100,&quot;width&quot;:3100}"/>
</p:tagLst>
</file>

<file path=ppt/tags/tag2.xml><?xml version="1.0" encoding="utf-8"?>
<p:tagLst xmlns:p="http://schemas.openxmlformats.org/presentationml/2006/main">
  <p:tag name="KSO_WM_UNIT_DIAGRAM_MODELTYPE" val="dynamicNum"/>
  <p:tag name="KSO_WM_BEAUTIFY_FLAG" val="#wm#"/>
  <p:tag name="KSO_WM_UNIT_TYPE" val="ζ_h_f"/>
  <p:tag name="KSO_WM_UNIT_DYNAMIC_NUM_END" val="1"/>
  <p:tag name="KSO_WM_UNIT_INDEX" val="1597671534369_1_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4833</Words>
  <Application>WPS 演示</Application>
  <PresentationFormat>宽屏</PresentationFormat>
  <Paragraphs>249</Paragraphs>
  <Slides>34</Slides>
  <Notes>0</Notes>
  <HiddenSlides>0</HiddenSlides>
  <MMClips>0</MMClips>
  <ScaleCrop>false</ScaleCrop>
  <HeadingPairs>
    <vt:vector size="6" baseType="variant">
      <vt:variant>
        <vt:lpstr>已用的字体</vt:lpstr>
      </vt:variant>
      <vt:variant>
        <vt:i4>26</vt:i4>
      </vt:variant>
      <vt:variant>
        <vt:lpstr>主题</vt:lpstr>
      </vt:variant>
      <vt:variant>
        <vt:i4>1</vt:i4>
      </vt:variant>
      <vt:variant>
        <vt:lpstr>幻灯片标题</vt:lpstr>
      </vt:variant>
      <vt:variant>
        <vt:i4>34</vt:i4>
      </vt:variant>
    </vt:vector>
  </HeadingPairs>
  <TitlesOfParts>
    <vt:vector size="61" baseType="lpstr">
      <vt:lpstr>Arial</vt:lpstr>
      <vt:lpstr>宋体</vt:lpstr>
      <vt:lpstr>Wingdings</vt:lpstr>
      <vt:lpstr>Arial</vt:lpstr>
      <vt:lpstr>微软雅黑</vt:lpstr>
      <vt:lpstr>黑体</vt:lpstr>
      <vt:lpstr>Hiragino Sans GB W3</vt:lpstr>
      <vt:lpstr>Hiragino Sans GB W6</vt:lpstr>
      <vt:lpstr>华文楷体</vt:lpstr>
      <vt:lpstr>Open Sans bold</vt:lpstr>
      <vt:lpstr>Yu Gothic UI Semibold</vt:lpstr>
      <vt:lpstr>华文新魏</vt:lpstr>
      <vt:lpstr>楷体_GB2312</vt:lpstr>
      <vt:lpstr>等线</vt:lpstr>
      <vt:lpstr>Arial Unicode MS</vt:lpstr>
      <vt:lpstr>等线 Light</vt:lpstr>
      <vt:lpstr>新宋体</vt:lpstr>
      <vt:lpstr>Calibri</vt:lpstr>
      <vt:lpstr>Hiragino Sans GB W3</vt:lpstr>
      <vt:lpstr>Hiragino Sans GB W6</vt:lpstr>
      <vt:lpstr>华文新魏</vt:lpstr>
      <vt:lpstr>华文楷体</vt:lpstr>
      <vt:lpstr>楷体_GB2312</vt:lpstr>
      <vt:lpstr>Segoe Print</vt:lpstr>
      <vt:lpstr>仿宋</vt:lpstr>
      <vt:lpstr>汉仪菱心体简</vt:lpstr>
      <vt:lpstr>Office 主题</vt:lpstr>
      <vt:lpstr>PowerPoint 演示文稿</vt:lpstr>
      <vt:lpstr>PowerPoint 演示文稿</vt:lpstr>
      <vt:lpstr>知识目标：</vt:lpstr>
      <vt:lpstr>能力目标：</vt:lpstr>
      <vt:lpstr>育人素质目标：</vt:lpstr>
      <vt:lpstr>PowerPoint 演示文稿</vt:lpstr>
      <vt:lpstr>PowerPoint 演示文稿</vt:lpstr>
      <vt:lpstr>生活中的合同无处不在 借款合同 坐公交车是运输合同 你把自已的钢笔送人是赠与合同 超市存包是保管合同 到裁缝铺做衣服是承揽合同 到影碟出租店租碟子是租赁合同 通过中介找工作是居间合同 和工作单位要签劳动合同 让家政保姆送孩子上学是委托合同 </vt:lpstr>
      <vt:lpstr>PowerPoint 演示文稿</vt:lpstr>
      <vt:lpstr>PowerPoint 演示文稿</vt:lpstr>
      <vt:lpstr>PowerPoint 演示文稿</vt:lpstr>
      <vt:lpstr>（二）合同的法律特征</vt:lpstr>
      <vt:lpstr>思考：是否所有合意都是合同呢？（君子协定）</vt:lpstr>
      <vt:lpstr>讨论：</vt:lpstr>
      <vt:lpstr>（三）不属于《合同法》调整的合同事项</vt:lpstr>
      <vt:lpstr>二、合同法的基本原则</vt:lpstr>
      <vt:lpstr>PowerPoint 演示文稿</vt:lpstr>
      <vt:lpstr>（一）平等原则</vt:lpstr>
      <vt:lpstr>案例</vt:lpstr>
      <vt:lpstr>PowerPoint 演示文稿</vt:lpstr>
      <vt:lpstr>（二）自愿原则</vt:lpstr>
      <vt:lpstr>（三）公平原则</vt:lpstr>
      <vt:lpstr>讨论：旅游遇意外，责任如何划分？</vt:lpstr>
      <vt:lpstr>判决结果：</vt:lpstr>
      <vt:lpstr>（四）诚实信用原则</vt:lpstr>
      <vt:lpstr>《合同法》第42条规定： “当事人在订立合同过程中有下列情形之一，给对方造成损失的，应当承担损害赔偿责任:(1)假借订立合同，恶意进行磋商;(2)故意隐瞒与订立合同有关的重要事实或者提供虚假情况;(3)有其他违背诚实信用原则的行为。”</vt:lpstr>
      <vt:lpstr>（五）合法原则 </vt:lpstr>
      <vt:lpstr>案例1：</vt:lpstr>
      <vt:lpstr>分析提示：</vt:lpstr>
      <vt:lpstr>案例2：张先生与旅行社之间的旅游合同</vt:lpstr>
      <vt:lpstr>案例启示：</vt:lpstr>
      <vt:lpstr>PowerPoint 演示文稿</vt:lpstr>
      <vt:lpstr>思考题：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PORTFOLIO</dc:title>
  <dc:creator>office365</dc:creator>
  <cp:lastModifiedBy>堕落＆Plume</cp:lastModifiedBy>
  <cp:revision>46</cp:revision>
  <dcterms:created xsi:type="dcterms:W3CDTF">2019-10-12T05:23:00Z</dcterms:created>
  <dcterms:modified xsi:type="dcterms:W3CDTF">2020-08-19T12:12:07Z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